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5"/>
  </p:sldMasterIdLst>
  <p:notesMasterIdLst>
    <p:notesMasterId r:id="rId31"/>
  </p:notesMasterIdLst>
  <p:sldIdLst>
    <p:sldId id="287" r:id="rId6"/>
    <p:sldId id="288" r:id="rId7"/>
    <p:sldId id="257" r:id="rId8"/>
    <p:sldId id="283" r:id="rId9"/>
    <p:sldId id="258" r:id="rId10"/>
    <p:sldId id="286" r:id="rId11"/>
    <p:sldId id="274" r:id="rId12"/>
    <p:sldId id="259" r:id="rId13"/>
    <p:sldId id="260" r:id="rId14"/>
    <p:sldId id="261" r:id="rId15"/>
    <p:sldId id="262" r:id="rId16"/>
    <p:sldId id="289" r:id="rId17"/>
    <p:sldId id="263" r:id="rId18"/>
    <p:sldId id="265" r:id="rId19"/>
    <p:sldId id="266" r:id="rId20"/>
    <p:sldId id="267" r:id="rId21"/>
    <p:sldId id="268" r:id="rId22"/>
    <p:sldId id="270" r:id="rId23"/>
    <p:sldId id="290" r:id="rId24"/>
    <p:sldId id="278" r:id="rId25"/>
    <p:sldId id="285" r:id="rId26"/>
    <p:sldId id="279" r:id="rId27"/>
    <p:sldId id="277" r:id="rId28"/>
    <p:sldId id="281" r:id="rId29"/>
    <p:sldId id="284" r:id="rId30"/>
  </p:sldIdLst>
  <p:sldSz cx="9144000" cy="6858000" type="screen4x3"/>
  <p:notesSz cx="6858000" cy="9144000"/>
  <p:embeddedFontLst>
    <p:embeddedFont>
      <p:font typeface="B Yagut" panose="00000400000000000000" pitchFamily="2" charset="-78"/>
      <p:regular r:id="rId32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94660"/>
  </p:normalViewPr>
  <p:slideViewPr>
    <p:cSldViewPr>
      <p:cViewPr varScale="1">
        <p:scale>
          <a:sx n="70" d="100"/>
          <a:sy n="70" d="100"/>
        </p:scale>
        <p:origin x="142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font" Target="fonts/font3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2.fntdata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5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5F1315-647C-4E71-8647-95E6F00D0BBC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C3AA0D-8460-421B-9D34-BDE352BF1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720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3AA0D-8460-421B-9D34-BDE352BF119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68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3AA0D-8460-421B-9D34-BDE352BF119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806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1230D-CD52-47BE-A67B-1F5B8F177458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3D58C-43F3-4CE1-BC0B-B3624FEE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466690"/>
      </p:ext>
    </p:extLst>
  </p:cSld>
  <p:clrMapOvr>
    <a:masterClrMapping/>
  </p:clrMapOvr>
  <p:transition spd="slow" advClick="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1230D-CD52-47BE-A67B-1F5B8F177458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3D58C-43F3-4CE1-BC0B-B3624FEE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7727"/>
      </p:ext>
    </p:extLst>
  </p:cSld>
  <p:clrMapOvr>
    <a:masterClrMapping/>
  </p:clrMapOvr>
  <p:transition spd="slow" advClick="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1230D-CD52-47BE-A67B-1F5B8F177458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3D58C-43F3-4CE1-BC0B-B3624FEE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6371"/>
      </p:ext>
    </p:extLst>
  </p:cSld>
  <p:clrMapOvr>
    <a:masterClrMapping/>
  </p:clrMapOvr>
  <p:transition spd="slow" advClick="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1230D-CD52-47BE-A67B-1F5B8F177458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3D58C-43F3-4CE1-BC0B-B3624FEE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43614"/>
      </p:ext>
    </p:extLst>
  </p:cSld>
  <p:clrMapOvr>
    <a:masterClrMapping/>
  </p:clrMapOvr>
  <p:transition spd="slow" advClick="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1230D-CD52-47BE-A67B-1F5B8F177458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3D58C-43F3-4CE1-BC0B-B3624FEE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225232"/>
      </p:ext>
    </p:extLst>
  </p:cSld>
  <p:clrMapOvr>
    <a:masterClrMapping/>
  </p:clrMapOvr>
  <p:transition spd="slow" advClick="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1230D-CD52-47BE-A67B-1F5B8F177458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3D58C-43F3-4CE1-BC0B-B3624FEE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296854"/>
      </p:ext>
    </p:extLst>
  </p:cSld>
  <p:clrMapOvr>
    <a:masterClrMapping/>
  </p:clrMapOvr>
  <p:transition spd="slow" advClick="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1230D-CD52-47BE-A67B-1F5B8F177458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3D58C-43F3-4CE1-BC0B-B3624FEE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797492"/>
      </p:ext>
    </p:extLst>
  </p:cSld>
  <p:clrMapOvr>
    <a:masterClrMapping/>
  </p:clrMapOvr>
  <p:transition spd="slow" advClick="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1230D-CD52-47BE-A67B-1F5B8F177458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3D58C-43F3-4CE1-BC0B-B3624FEE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49374"/>
      </p:ext>
    </p:extLst>
  </p:cSld>
  <p:clrMapOvr>
    <a:masterClrMapping/>
  </p:clrMapOvr>
  <p:transition spd="slow" advClick="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1230D-CD52-47BE-A67B-1F5B8F177458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3D58C-43F3-4CE1-BC0B-B3624FEE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08295"/>
      </p:ext>
    </p:extLst>
  </p:cSld>
  <p:clrMapOvr>
    <a:masterClrMapping/>
  </p:clrMapOvr>
  <p:transition spd="slow" advClick="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1230D-CD52-47BE-A67B-1F5B8F177458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3D58C-43F3-4CE1-BC0B-B3624FEE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005169"/>
      </p:ext>
    </p:extLst>
  </p:cSld>
  <p:clrMapOvr>
    <a:masterClrMapping/>
  </p:clrMapOvr>
  <p:transition spd="slow" advClick="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1230D-CD52-47BE-A67B-1F5B8F177458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3D58C-43F3-4CE1-BC0B-B3624FEE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498795"/>
      </p:ext>
    </p:extLst>
  </p:cSld>
  <p:clrMapOvr>
    <a:masterClrMapping/>
  </p:clrMapOvr>
  <p:transition spd="slow" advClick="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1230D-CD52-47BE-A67B-1F5B8F177458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3D58C-43F3-4CE1-BC0B-B3624FEE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46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908720"/>
            <a:ext cx="7776864" cy="4730080"/>
          </a:xfrm>
        </p:spPr>
        <p:txBody>
          <a:bodyPr/>
          <a:lstStyle/>
          <a:p>
            <a:pPr lvl="0"/>
            <a:r>
              <a:rPr lang="fa-IR" sz="4000" b="1" dirty="0">
                <a:solidFill>
                  <a:prstClr val="black"/>
                </a:solidFill>
                <a:cs typeface="B Yagut" pitchFamily="2" charset="-78"/>
              </a:rPr>
              <a:t>بهداشت حرفه ای- فصل 14</a:t>
            </a:r>
            <a:endParaRPr lang="en-US" sz="4000" b="1" dirty="0">
              <a:solidFill>
                <a:prstClr val="black"/>
              </a:solidFill>
              <a:cs typeface="B Yagut" pitchFamily="2" charset="-78"/>
            </a:endParaRPr>
          </a:p>
          <a:p>
            <a:pPr lvl="0" rtl="1"/>
            <a:r>
              <a:rPr lang="fa-IR" sz="4000" b="1" dirty="0">
                <a:solidFill>
                  <a:prstClr val="black"/>
                </a:solidFill>
                <a:cs typeface="B Yagut" pitchFamily="2" charset="-78"/>
              </a:rPr>
              <a:t>سیستم مدیریت کیفیت ایمنی،بهداشت حرفه ای (</a:t>
            </a:r>
            <a:r>
              <a:rPr lang="en-US" sz="4000" b="1" dirty="0">
                <a:solidFill>
                  <a:prstClr val="black"/>
                </a:solidFill>
                <a:cs typeface="B Yagut" pitchFamily="2" charset="-78"/>
              </a:rPr>
              <a:t>OHSAS </a:t>
            </a:r>
            <a:r>
              <a:rPr lang="fa-IR" sz="4000" b="1" dirty="0">
                <a:solidFill>
                  <a:prstClr val="black"/>
                </a:solidFill>
                <a:cs typeface="B Yagut" pitchFamily="2" charset="-78"/>
              </a:rPr>
              <a:t> ) و محیط زیست(</a:t>
            </a:r>
            <a:r>
              <a:rPr lang="en-US" sz="4000" b="1" dirty="0">
                <a:solidFill>
                  <a:prstClr val="black"/>
                </a:solidFill>
                <a:cs typeface="B Yagut" pitchFamily="2" charset="-78"/>
              </a:rPr>
              <a:t>HSE</a:t>
            </a:r>
            <a:r>
              <a:rPr lang="fa-IR" sz="4000" b="1" dirty="0">
                <a:solidFill>
                  <a:prstClr val="black"/>
                </a:solidFill>
                <a:cs typeface="B Yagut" pitchFamily="2" charset="-78"/>
              </a:rPr>
              <a:t>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586" y="3573016"/>
            <a:ext cx="3942438" cy="1872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7709" y="3717032"/>
            <a:ext cx="2120635" cy="1512168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474" y="531634"/>
            <a:ext cx="449094" cy="44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4626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1296143"/>
          </a:xfrm>
        </p:spPr>
        <p:txBody>
          <a:bodyPr>
            <a:normAutofit/>
          </a:bodyPr>
          <a:lstStyle/>
          <a:p>
            <a:pPr rtl="1"/>
            <a:r>
              <a:rPr lang="fa-IR" sz="4000" dirty="0">
                <a:cs typeface="B Yagut" panose="00000400000000000000" pitchFamily="2" charset="-78"/>
              </a:rPr>
              <a:t>سری استانداردهای ایزو(</a:t>
            </a:r>
            <a:r>
              <a:rPr lang="en-US" sz="4000" dirty="0">
                <a:cs typeface="B Yagut" panose="00000400000000000000" pitchFamily="2" charset="-78"/>
              </a:rPr>
              <a:t>(</a:t>
            </a:r>
            <a:r>
              <a:rPr lang="en-US" sz="4000" dirty="0" err="1">
                <a:cs typeface="B Yagut" panose="00000400000000000000" pitchFamily="2" charset="-78"/>
              </a:rPr>
              <a:t>Iso</a:t>
            </a:r>
            <a:r>
              <a:rPr lang="fa-IR" sz="4000" dirty="0">
                <a:cs typeface="B Yagut" panose="00000400000000000000" pitchFamily="2" charset="-78"/>
              </a:rPr>
              <a:t> 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700808"/>
            <a:ext cx="8280920" cy="4680520"/>
          </a:xfrm>
        </p:spPr>
        <p:txBody>
          <a:bodyPr>
            <a:normAutofit fontScale="92500" lnSpcReduction="10000"/>
          </a:bodyPr>
          <a:lstStyle/>
          <a:p>
            <a:pPr algn="just" rtl="1"/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این استاندارد به ایزو 9000 ، 14000، 22000 و ... تقسیم می شود.  </a:t>
            </a:r>
          </a:p>
          <a:p>
            <a:pPr algn="just" rtl="1"/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1- ایزو 9000 (</a:t>
            </a:r>
            <a:r>
              <a:rPr lang="en-US" sz="2800" dirty="0" err="1">
                <a:solidFill>
                  <a:schemeClr val="tx1"/>
                </a:solidFill>
                <a:cs typeface="B Yagut" pitchFamily="2" charset="-78"/>
              </a:rPr>
              <a:t>Iso</a:t>
            </a:r>
            <a:r>
              <a:rPr lang="en-US" sz="2800" dirty="0">
                <a:solidFill>
                  <a:schemeClr val="tx1"/>
                </a:solidFill>
                <a:cs typeface="B Yagut" pitchFamily="2" charset="-78"/>
              </a:rPr>
              <a:t> 9000</a:t>
            </a: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) : </a:t>
            </a:r>
          </a:p>
          <a:p>
            <a:pPr algn="just" rtl="1"/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هدف از تدوین این سری استاندارد به وجود آوردن الگوئی بین‌المللی برای پیاده‌سازی و استقرار سیستم‌های مدیریت و تضمین کیفیت می باشد.</a:t>
            </a:r>
          </a:p>
          <a:p>
            <a:pPr algn="just" rtl="1"/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در واقع استاندارد ایزو 9000 به یک محصول خاص داده نمی شود،بلکه فرایند تولید کالا یا خدمات را در یک واحد تجاری مورد ارزیابی قرار می دهد.</a:t>
            </a:r>
          </a:p>
          <a:p>
            <a:pPr algn="just" rtl="1"/>
            <a:endParaRPr lang="fa-IR" sz="2800" dirty="0">
              <a:solidFill>
                <a:schemeClr val="tx1"/>
              </a:solidFill>
              <a:cs typeface="B Yagut" pitchFamily="2" charset="-78"/>
            </a:endParaRPr>
          </a:p>
          <a:p>
            <a:pPr marL="457200" indent="-457200" algn="just" rtl="1">
              <a:buFont typeface="Arial" charset="0"/>
              <a:buChar char="•"/>
            </a:pP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و شامل </a:t>
            </a:r>
            <a:r>
              <a:rPr lang="en-US" sz="2800" dirty="0" err="1">
                <a:solidFill>
                  <a:schemeClr val="tx1"/>
                </a:solidFill>
                <a:cs typeface="B Yagut" pitchFamily="2" charset="-78"/>
              </a:rPr>
              <a:t>Iso</a:t>
            </a:r>
            <a:r>
              <a:rPr lang="en-US" sz="2800" dirty="0">
                <a:solidFill>
                  <a:schemeClr val="tx1"/>
                </a:solidFill>
                <a:cs typeface="B Yagut" pitchFamily="2" charset="-78"/>
              </a:rPr>
              <a:t> 9001</a:t>
            </a: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 و </a:t>
            </a:r>
            <a:r>
              <a:rPr lang="en-US" sz="2800" dirty="0">
                <a:solidFill>
                  <a:schemeClr val="tx1"/>
                </a:solidFill>
                <a:cs typeface="B Yagut" pitchFamily="2" charset="-78"/>
              </a:rPr>
              <a:t>Iso9002</a:t>
            </a: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و ... می باشد که در بحث این کلاس نمی گنجد.</a:t>
            </a:r>
            <a:endParaRPr lang="en-US" sz="2800" dirty="0">
              <a:solidFill>
                <a:schemeClr val="tx1"/>
              </a:solidFill>
              <a:cs typeface="B Yagut" pitchFamily="2" charset="-78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565448"/>
            <a:ext cx="271264" cy="27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13854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620688"/>
            <a:ext cx="7992888" cy="5616624"/>
          </a:xfrm>
        </p:spPr>
        <p:txBody>
          <a:bodyPr>
            <a:normAutofit/>
          </a:bodyPr>
          <a:lstStyle/>
          <a:p>
            <a:pPr rtl="1"/>
            <a:r>
              <a:rPr lang="fa-IR" sz="4000" dirty="0">
                <a:solidFill>
                  <a:prstClr val="black"/>
                </a:solidFill>
                <a:ea typeface="+mj-ea"/>
                <a:cs typeface="B Yagut" panose="00000400000000000000" pitchFamily="2" charset="-78"/>
              </a:rPr>
              <a:t>سری استانداردهای ایزو(</a:t>
            </a:r>
            <a:r>
              <a:rPr lang="en-US" sz="4000" dirty="0">
                <a:solidFill>
                  <a:prstClr val="black"/>
                </a:solidFill>
                <a:ea typeface="+mj-ea"/>
                <a:cs typeface="B Yagut" panose="00000400000000000000" pitchFamily="2" charset="-78"/>
              </a:rPr>
              <a:t>(</a:t>
            </a:r>
            <a:r>
              <a:rPr lang="en-US" sz="4000" dirty="0" err="1">
                <a:solidFill>
                  <a:prstClr val="black"/>
                </a:solidFill>
                <a:ea typeface="+mj-ea"/>
                <a:cs typeface="B Yagut" panose="00000400000000000000" pitchFamily="2" charset="-78"/>
              </a:rPr>
              <a:t>Iso</a:t>
            </a:r>
            <a:r>
              <a:rPr lang="fa-IR" sz="4000" dirty="0">
                <a:solidFill>
                  <a:prstClr val="black"/>
                </a:solidFill>
                <a:ea typeface="+mj-ea"/>
                <a:cs typeface="B Yagut" panose="00000400000000000000" pitchFamily="2" charset="-78"/>
              </a:rPr>
              <a:t> </a:t>
            </a:r>
          </a:p>
          <a:p>
            <a:pPr algn="just" rtl="1"/>
            <a:endParaRPr lang="fa-IR" sz="2800" dirty="0">
              <a:solidFill>
                <a:schemeClr val="tx1"/>
              </a:solidFill>
              <a:cs typeface="B Yagut" pitchFamily="2" charset="-78"/>
            </a:endParaRPr>
          </a:p>
          <a:p>
            <a:pPr algn="just" rtl="1"/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2- استاندارد بين المللي (</a:t>
            </a:r>
            <a:r>
              <a:rPr lang="en-US" sz="2800" dirty="0">
                <a:solidFill>
                  <a:schemeClr val="tx1"/>
                </a:solidFill>
                <a:cs typeface="B Yagut" pitchFamily="2" charset="-78"/>
              </a:rPr>
              <a:t>ISO 14000</a:t>
            </a: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)</a:t>
            </a:r>
            <a:r>
              <a:rPr lang="en-US" sz="2800" dirty="0">
                <a:solidFill>
                  <a:schemeClr val="tx1"/>
                </a:solidFill>
                <a:cs typeface="B Yagut" pitchFamily="2" charset="-78"/>
              </a:rPr>
              <a:t>:</a:t>
            </a: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 </a:t>
            </a:r>
          </a:p>
          <a:p>
            <a:pPr algn="just" rtl="1"/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به موضوعات مختلف درزمينه محيط زیست می پردازد و با به کارگیری روش های متفاوت در طراحی، اجرا و کنترول فرایندهای سازمان با توجه به رویکرد محیط زیست عوامل را فراهم می سازد.  </a:t>
            </a:r>
          </a:p>
          <a:p>
            <a:pPr algn="just" rtl="1"/>
            <a:endParaRPr lang="fa-IR" sz="2800" dirty="0">
              <a:solidFill>
                <a:schemeClr val="tx1"/>
              </a:solidFill>
              <a:cs typeface="B Yagut" pitchFamily="2" charset="-78"/>
            </a:endParaRPr>
          </a:p>
          <a:p>
            <a:pPr rtl="1"/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 </a:t>
            </a:r>
            <a:endParaRPr lang="en-US" sz="2800" dirty="0">
              <a:solidFill>
                <a:schemeClr val="tx1"/>
              </a:solidFill>
              <a:cs typeface="B Yagut" pitchFamily="2" charset="-78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984" y="301824"/>
            <a:ext cx="321568" cy="32156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861047"/>
            <a:ext cx="3240360" cy="2557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1564327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 lnSpcReduction="10000"/>
          </a:bodyPr>
          <a:lstStyle/>
          <a:p>
            <a:pPr marL="0" lvl="0" indent="0" algn="ctr" rtl="1">
              <a:buNone/>
            </a:pPr>
            <a: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  <a:t>سری استانداردهای ایزو(</a:t>
            </a:r>
            <a:r>
              <a:rPr lang="en-US" sz="4000" dirty="0">
                <a:solidFill>
                  <a:prstClr val="black"/>
                </a:solidFill>
                <a:cs typeface="B Yagut" panose="00000400000000000000" pitchFamily="2" charset="-78"/>
              </a:rPr>
              <a:t>(</a:t>
            </a:r>
            <a:r>
              <a:rPr lang="en-US" sz="4000" dirty="0" err="1">
                <a:solidFill>
                  <a:prstClr val="black"/>
                </a:solidFill>
                <a:cs typeface="B Yagut" panose="00000400000000000000" pitchFamily="2" charset="-78"/>
              </a:rPr>
              <a:t>Iso</a:t>
            </a:r>
            <a: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</a:p>
          <a:p>
            <a:endParaRPr lang="fa-IR" dirty="0"/>
          </a:p>
          <a:p>
            <a:pPr marL="0" lvl="0" indent="0" algn="just" rtl="1">
              <a:buNone/>
            </a:pP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3- استاندارد </a:t>
            </a:r>
            <a:r>
              <a:rPr lang="en-US" sz="2800" dirty="0">
                <a:solidFill>
                  <a:prstClr val="black"/>
                </a:solidFill>
                <a:cs typeface="B Yagut" pitchFamily="2" charset="-78"/>
              </a:rPr>
              <a:t>ISO 22000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:</a:t>
            </a:r>
            <a:endParaRPr lang="en-US" sz="2800" dirty="0">
              <a:solidFill>
                <a:prstClr val="black"/>
              </a:solidFill>
              <a:cs typeface="B Yagut" pitchFamily="2" charset="-78"/>
            </a:endParaRPr>
          </a:p>
          <a:p>
            <a:pPr marL="0" lvl="0" indent="0" algn="just" rtl="1">
              <a:buNone/>
            </a:pP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بکار گیری این استاندارد به سازمان ها و شرکت ها ی تولید مواد غذایی که در رده های مختلف زنجیره غذایی قرار دارند کمک می کند که بتوانند مخاطرات موجود در سیستم خود را شناسایی و کنترل نمایند.</a:t>
            </a:r>
          </a:p>
          <a:p>
            <a:pPr marL="0" lvl="0" indent="0" algn="just" rtl="1">
              <a:buNone/>
            </a:pP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                                         </a:t>
            </a:r>
          </a:p>
          <a:p>
            <a:pPr marL="0" lvl="0" indent="0" algn="just" rtl="1">
              <a:buNone/>
            </a:pPr>
            <a:endParaRPr lang="fa-IR" sz="2800" dirty="0">
              <a:solidFill>
                <a:prstClr val="black"/>
              </a:solidFill>
              <a:cs typeface="B Yagut" pitchFamily="2" charset="-78"/>
            </a:endParaRPr>
          </a:p>
          <a:p>
            <a:pPr marL="0" lvl="0" indent="0" algn="just" rtl="1">
              <a:buNone/>
            </a:pP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کنترل کافی ومناسب در طول زنجیره غذایی در یک سازمان امری ضروری بنظر می‌رسد و انرا بررسی می نماید.</a:t>
            </a:r>
          </a:p>
          <a:p>
            <a:pPr marL="0" lvl="0" indent="0" algn="just" rtl="1">
              <a:buNone/>
            </a:pPr>
            <a:endParaRPr lang="fa-IR" sz="2800" b="1" dirty="0">
              <a:solidFill>
                <a:prstClr val="black"/>
              </a:solidFill>
              <a:cs typeface="B Yagut" pitchFamily="2" charset="-78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937" y="908720"/>
            <a:ext cx="465584" cy="465584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573016"/>
            <a:ext cx="2952328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1645393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620689"/>
            <a:ext cx="6336704" cy="792087"/>
          </a:xfrm>
        </p:spPr>
        <p:txBody>
          <a:bodyPr>
            <a:normAutofit/>
          </a:bodyPr>
          <a:lstStyle/>
          <a:p>
            <a:r>
              <a:rPr lang="fa-IR" sz="4000" dirty="0">
                <a:cs typeface="B Yagut" pitchFamily="2" charset="-78"/>
              </a:rPr>
              <a:t> چیست</a:t>
            </a:r>
            <a:r>
              <a:rPr lang="en-US" sz="4000" dirty="0">
                <a:cs typeface="B Yagut" pitchFamily="2" charset="-78"/>
              </a:rPr>
              <a:t>OHSAS </a:t>
            </a:r>
            <a:r>
              <a:rPr lang="fa-IR" sz="4000" dirty="0">
                <a:cs typeface="B Yagut" pitchFamily="2" charset="-78"/>
              </a:rPr>
              <a:t>18001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556792"/>
            <a:ext cx="8208912" cy="5040560"/>
          </a:xfrm>
        </p:spPr>
        <p:txBody>
          <a:bodyPr>
            <a:normAutofit/>
          </a:bodyPr>
          <a:lstStyle/>
          <a:p>
            <a:pPr algn="just" rtl="1"/>
            <a:r>
              <a:rPr lang="en-US" dirty="0">
                <a:solidFill>
                  <a:schemeClr val="tx1"/>
                </a:solidFill>
                <a:ea typeface="Calibri"/>
                <a:cs typeface="B Yagut" pitchFamily="2" charset="-78"/>
              </a:rPr>
              <a:t> </a:t>
            </a:r>
            <a:r>
              <a:rPr lang="ar-SA" sz="3000" dirty="0">
                <a:solidFill>
                  <a:schemeClr val="tx1"/>
                </a:solidFill>
                <a:ea typeface="Calibri"/>
                <a:cs typeface="B Yagut" pitchFamily="2" charset="-78"/>
              </a:rPr>
              <a:t>به معناي "سري</a:t>
            </a:r>
            <a:r>
              <a:rPr lang="fa-IR" sz="3000" dirty="0">
                <a:solidFill>
                  <a:schemeClr val="tx1"/>
                </a:solidFill>
                <a:ea typeface="Calibri"/>
                <a:cs typeface="B Yagut" pitchFamily="2" charset="-78"/>
              </a:rPr>
              <a:t> یا سلسله</a:t>
            </a:r>
            <a:r>
              <a:rPr lang="ar-SA" sz="3000" dirty="0">
                <a:solidFill>
                  <a:schemeClr val="tx1"/>
                </a:solidFill>
                <a:ea typeface="Calibri"/>
                <a:cs typeface="B Yagut" pitchFamily="2" charset="-78"/>
              </a:rPr>
              <a:t> ارزيابي ايمني و بهداشت</a:t>
            </a:r>
            <a:r>
              <a:rPr lang="fa-IR" sz="3000" dirty="0">
                <a:solidFill>
                  <a:schemeClr val="tx1"/>
                </a:solidFill>
                <a:ea typeface="Calibri"/>
                <a:cs typeface="B Yagut" pitchFamily="2" charset="-78"/>
              </a:rPr>
              <a:t> شغلی</a:t>
            </a:r>
          </a:p>
          <a:p>
            <a:pPr algn="just" rtl="1"/>
            <a:r>
              <a:rPr lang="fa-IR" sz="3000" dirty="0">
                <a:solidFill>
                  <a:schemeClr val="tx1"/>
                </a:solidFill>
                <a:ea typeface="Calibri"/>
                <a:cs typeface="B Yagut" pitchFamily="2" charset="-78"/>
              </a:rPr>
              <a:t>( حرفه ای) است. و مخفف :</a:t>
            </a:r>
          </a:p>
          <a:p>
            <a:pPr algn="just" rtl="1"/>
            <a:r>
              <a:rPr lang="ar-SA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 </a:t>
            </a:r>
            <a:r>
              <a:rPr lang="en-US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(Occupational Health &amp; Safety Assessment Series) </a:t>
            </a:r>
            <a:endParaRPr lang="fa-IR" sz="2800" dirty="0">
              <a:solidFill>
                <a:schemeClr val="tx1"/>
              </a:solidFill>
              <a:ea typeface="Calibri"/>
              <a:cs typeface="B Yagut" pitchFamily="2" charset="-78"/>
            </a:endParaRPr>
          </a:p>
          <a:p>
            <a:pPr algn="just" rtl="1"/>
            <a:endParaRPr lang="fa-IR" sz="2800" dirty="0">
              <a:solidFill>
                <a:schemeClr val="tx1"/>
              </a:solidFill>
              <a:ea typeface="Calibri"/>
              <a:cs typeface="B Yagut" pitchFamily="2" charset="-78"/>
            </a:endParaRPr>
          </a:p>
          <a:p>
            <a:pPr algn="just" rtl="1"/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                       </a:t>
            </a:r>
          </a:p>
          <a:p>
            <a:pPr algn="just" rtl="1"/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                   </a:t>
            </a:r>
          </a:p>
          <a:p>
            <a:pPr algn="just" rtl="1"/>
            <a:r>
              <a:rPr lang="en-US" sz="3000" dirty="0">
                <a:solidFill>
                  <a:schemeClr val="tx1"/>
                </a:solidFill>
                <a:ea typeface="Calibri"/>
                <a:cs typeface="B Yagut" pitchFamily="2" charset="-78"/>
              </a:rPr>
              <a:t>OHSAS) </a:t>
            </a:r>
            <a:r>
              <a:rPr lang="fa-IR" sz="3000" dirty="0">
                <a:solidFill>
                  <a:schemeClr val="tx1"/>
                </a:solidFill>
                <a:ea typeface="Calibri"/>
                <a:cs typeface="B Yagut" pitchFamily="2" charset="-78"/>
              </a:rPr>
              <a:t> در واقع براي کیفیت سیستم مديريت ايمني و بهداشت شغلي می باشد.</a:t>
            </a:r>
            <a:r>
              <a:rPr lang="en-US" sz="3000" dirty="0">
                <a:solidFill>
                  <a:schemeClr val="tx1"/>
                </a:solidFill>
                <a:ea typeface="Calibri"/>
                <a:cs typeface="B Yagut" pitchFamily="2" charset="-78"/>
              </a:rPr>
              <a:t>(</a:t>
            </a:r>
            <a:endParaRPr lang="fa-IR" sz="3000" dirty="0">
              <a:solidFill>
                <a:schemeClr val="tx1"/>
              </a:solidFill>
              <a:ea typeface="Calibri"/>
              <a:cs typeface="B Yagut" pitchFamily="2" charset="-78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4300" y="329094"/>
            <a:ext cx="360040" cy="58319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3230267"/>
            <a:ext cx="3888432" cy="1533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4443262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404665"/>
            <a:ext cx="7772400" cy="1152127"/>
          </a:xfrm>
        </p:spPr>
        <p:txBody>
          <a:bodyPr>
            <a:normAutofit/>
          </a:bodyPr>
          <a:lstStyle/>
          <a:p>
            <a:pPr rtl="1"/>
            <a:r>
              <a:rPr lang="fa-IR" sz="4000" dirty="0">
                <a:cs typeface="B Yagut" pitchFamily="2" charset="-78"/>
              </a:rPr>
              <a:t>هدف از </a:t>
            </a:r>
            <a:r>
              <a:rPr lang="en-US" sz="4000" dirty="0">
                <a:cs typeface="B Yagut" pitchFamily="2" charset="-78"/>
              </a:rPr>
              <a:t>OHSAS 18001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7144" y="1556792"/>
            <a:ext cx="7776864" cy="4968552"/>
          </a:xfrm>
        </p:spPr>
        <p:txBody>
          <a:bodyPr>
            <a:noAutofit/>
          </a:bodyPr>
          <a:lstStyle/>
          <a:p>
            <a:pPr algn="just" rtl="1"/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هدف از این سیستم ایجاد یک استراتژی مدیریت موثر در سازمان ها برای کاهش ریسک مربوط به کارکنان است. سیاست سلامت شغلی و سیاست ایمنی را در بردارد. </a:t>
            </a:r>
            <a:endParaRPr lang="en-US" sz="2800" dirty="0">
              <a:solidFill>
                <a:schemeClr val="tx1"/>
              </a:solidFill>
              <a:cs typeface="B Yagut" pitchFamily="2" charset="-78"/>
            </a:endParaRPr>
          </a:p>
          <a:p>
            <a:pPr algn="just" rtl="1"/>
            <a:r>
              <a:rPr lang="en-US" sz="2800" dirty="0">
                <a:solidFill>
                  <a:schemeClr val="tx1"/>
                </a:solidFill>
                <a:cs typeface="B Yagut" pitchFamily="2" charset="-78"/>
              </a:rPr>
              <a:t> </a:t>
            </a: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خطرات بالقوه برای کارکنان را شناسایی و یک راه موثر برای تضمین ایمنی و سلامت کارکنان را بوجود می آورد.</a:t>
            </a:r>
            <a:r>
              <a:rPr lang="en-US" sz="2800" dirty="0">
                <a:solidFill>
                  <a:schemeClr val="tx1"/>
                </a:solidFill>
                <a:cs typeface="B Yagut" pitchFamily="2" charset="-78"/>
              </a:rPr>
              <a:t>  </a:t>
            </a:r>
            <a:endParaRPr lang="fa-IR" sz="2800" dirty="0">
              <a:solidFill>
                <a:schemeClr val="tx1"/>
              </a:solidFill>
              <a:cs typeface="B Yagut" pitchFamily="2" charset="-78"/>
            </a:endParaRPr>
          </a:p>
          <a:p>
            <a:pPr algn="just" rtl="1"/>
            <a:endParaRPr lang="fa-IR" sz="2800" dirty="0">
              <a:solidFill>
                <a:schemeClr val="tx1"/>
              </a:solidFill>
              <a:cs typeface="B Yagut" pitchFamily="2" charset="-78"/>
            </a:endParaRPr>
          </a:p>
          <a:p>
            <a:pPr algn="just" rtl="1"/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                                                          </a:t>
            </a:r>
            <a:endParaRPr lang="en-US" sz="2800" dirty="0">
              <a:solidFill>
                <a:schemeClr val="tx1"/>
              </a:solidFill>
              <a:cs typeface="B Yagut" pitchFamily="2" charset="-78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508752"/>
            <a:ext cx="360040" cy="36004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077072"/>
            <a:ext cx="3024335" cy="232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0087471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008111"/>
          </a:xfrm>
        </p:spPr>
        <p:txBody>
          <a:bodyPr>
            <a:normAutofit/>
          </a:bodyPr>
          <a:lstStyle/>
          <a:p>
            <a:pPr rtl="1"/>
            <a:r>
              <a:rPr lang="fa-IR" sz="4000" dirty="0">
                <a:cs typeface="B Yagut" pitchFamily="2" charset="-78"/>
              </a:rPr>
              <a:t>مزایای </a:t>
            </a:r>
            <a:r>
              <a:rPr lang="en-US" sz="4000" dirty="0">
                <a:cs typeface="B Yagut" pitchFamily="2" charset="-78"/>
              </a:rPr>
              <a:t>OHSAS 18001 </a:t>
            </a:r>
            <a:r>
              <a:rPr lang="fa-IR" sz="4000" dirty="0">
                <a:cs typeface="B Yagut" pitchFamily="2" charset="-78"/>
              </a:rPr>
              <a:t> در سازمان ها: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9148" y="1731253"/>
            <a:ext cx="7560840" cy="4464496"/>
          </a:xfrm>
        </p:spPr>
        <p:txBody>
          <a:bodyPr>
            <a:normAutofit/>
          </a:bodyPr>
          <a:lstStyle/>
          <a:p>
            <a:pPr algn="just" rtl="1"/>
            <a:r>
              <a:rPr lang="fa-IR" dirty="0">
                <a:solidFill>
                  <a:schemeClr val="tx1"/>
                </a:solidFill>
                <a:cs typeface="B Yagut" pitchFamily="2" charset="-78"/>
              </a:rPr>
              <a:t>*باعث ایجاد محیط کاری سالم برای کارکنان می شود.بنابراین تصادف ها، بیماری ها و … کاهش می یابد.</a:t>
            </a:r>
          </a:p>
          <a:p>
            <a:pPr algn="just" rtl="1"/>
            <a:endParaRPr lang="fa-IR" dirty="0">
              <a:solidFill>
                <a:schemeClr val="tx1"/>
              </a:solidFill>
              <a:cs typeface="B Yagut" pitchFamily="2" charset="-78"/>
            </a:endParaRPr>
          </a:p>
          <a:p>
            <a:pPr algn="just" rtl="1"/>
            <a:r>
              <a:rPr lang="fa-IR" dirty="0">
                <a:solidFill>
                  <a:schemeClr val="tx1"/>
                </a:solidFill>
                <a:cs typeface="B Yagut" pitchFamily="2" charset="-78"/>
              </a:rPr>
              <a:t>*افزایش آگاهی ریسک حوادث، رویدادها و ...</a:t>
            </a:r>
          </a:p>
          <a:p>
            <a:pPr algn="just" rtl="1"/>
            <a:endParaRPr lang="fa-IR" dirty="0">
              <a:solidFill>
                <a:schemeClr val="tx1"/>
              </a:solidFill>
              <a:cs typeface="B Yagut" pitchFamily="2" charset="-78"/>
            </a:endParaRPr>
          </a:p>
          <a:p>
            <a:pPr algn="just" rtl="1"/>
            <a:r>
              <a:rPr lang="fa-IR" dirty="0">
                <a:solidFill>
                  <a:schemeClr val="tx1"/>
                </a:solidFill>
                <a:cs typeface="B Yagut" pitchFamily="2" charset="-78"/>
              </a:rPr>
              <a:t>*این استاندارد روحیه کارکنان را ارتقا داده و اعتماد آنهارا نیز افزایش می دهد. </a:t>
            </a: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703" y="102926"/>
            <a:ext cx="520825" cy="52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31006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648071"/>
          </a:xfrm>
        </p:spPr>
        <p:txBody>
          <a:bodyPr>
            <a:noAutofit/>
          </a:bodyPr>
          <a:lstStyle/>
          <a:p>
            <a:r>
              <a:rPr lang="fa-IR" sz="4000" dirty="0">
                <a:cs typeface="B Yagut" pitchFamily="2" charset="-78"/>
              </a:rPr>
              <a:t>  چیست</a:t>
            </a:r>
            <a:r>
              <a:rPr lang="en-US" sz="4000" dirty="0">
                <a:cs typeface="B Yagut" pitchFamily="2" charset="-78"/>
              </a:rPr>
              <a:t>HSE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980728"/>
            <a:ext cx="8280920" cy="5256584"/>
          </a:xfrm>
        </p:spPr>
        <p:txBody>
          <a:bodyPr>
            <a:noAutofit/>
          </a:bodyPr>
          <a:lstStyle/>
          <a:p>
            <a:pPr rtl="1">
              <a:lnSpc>
                <a:spcPct val="115000"/>
              </a:lnSpc>
              <a:spcAft>
                <a:spcPts val="1000"/>
              </a:spcAft>
            </a:pPr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به معنای سلامتی، ایمنی و محیط زیست می باشد و </a:t>
            </a:r>
            <a:r>
              <a:rPr lang="ar-SA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کلمه</a:t>
            </a:r>
            <a:r>
              <a:rPr lang="en-US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 HSE </a:t>
            </a:r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 مخفف </a:t>
            </a:r>
            <a:r>
              <a:rPr lang="en-US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Health, Safety &amp; Environment ) </a:t>
            </a:r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) می باشد.</a:t>
            </a:r>
          </a:p>
          <a:p>
            <a:pPr rtl="1">
              <a:lnSpc>
                <a:spcPct val="115000"/>
              </a:lnSpc>
              <a:spcAft>
                <a:spcPts val="1000"/>
              </a:spcAft>
            </a:pPr>
            <a:endParaRPr lang="en-US" sz="2800" dirty="0">
              <a:solidFill>
                <a:schemeClr val="tx1"/>
              </a:solidFill>
              <a:ea typeface="Calibri"/>
              <a:cs typeface="B Yagut" pitchFamily="2" charset="-78"/>
            </a:endParaRPr>
          </a:p>
          <a:p>
            <a:pPr rtl="1">
              <a:lnSpc>
                <a:spcPct val="115000"/>
              </a:lnSpc>
              <a:spcAft>
                <a:spcPts val="1000"/>
              </a:spcAft>
            </a:pPr>
            <a:endParaRPr lang="fa-IR" sz="2800" dirty="0">
              <a:solidFill>
                <a:schemeClr val="tx1"/>
              </a:solidFill>
              <a:ea typeface="Calibri"/>
              <a:cs typeface="B Yagut" pitchFamily="2" charset="-78"/>
            </a:endParaRPr>
          </a:p>
          <a:p>
            <a:pPr algn="r" rtl="1">
              <a:lnSpc>
                <a:spcPct val="115000"/>
              </a:lnSpc>
              <a:spcAft>
                <a:spcPts val="1000"/>
              </a:spcAft>
            </a:pPr>
            <a:r>
              <a:rPr lang="ar-SA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چیزی که در این رابطه بسیارحائز اهمیت است، آموزش کارکنان در مورد بهداشت</a:t>
            </a:r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، </a:t>
            </a:r>
            <a:r>
              <a:rPr lang="ar-SA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ایمنی</a:t>
            </a:r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 و محیط زیست </a:t>
            </a:r>
            <a:r>
              <a:rPr lang="ar-SA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مطابق </a:t>
            </a:r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با</a:t>
            </a:r>
            <a:r>
              <a:rPr lang="ar-SA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 استانداردهای</a:t>
            </a:r>
            <a:r>
              <a:rPr lang="en-US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 HSE </a:t>
            </a:r>
            <a:r>
              <a:rPr lang="ar-SA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است</a:t>
            </a:r>
            <a:r>
              <a:rPr lang="en-US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.</a:t>
            </a:r>
            <a:endParaRPr lang="fa-IR" sz="2800" dirty="0">
              <a:solidFill>
                <a:schemeClr val="tx1"/>
              </a:solidFill>
              <a:ea typeface="Calibri"/>
              <a:cs typeface="B Yagut" pitchFamily="2" charset="-78"/>
            </a:endParaRPr>
          </a:p>
          <a:p>
            <a:pPr algn="r" rtl="1">
              <a:lnSpc>
                <a:spcPct val="115000"/>
              </a:lnSpc>
              <a:spcAft>
                <a:spcPts val="1000"/>
              </a:spcAft>
            </a:pP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(در واقع </a:t>
            </a:r>
            <a:r>
              <a:rPr lang="en-US" sz="2800" dirty="0">
                <a:solidFill>
                  <a:schemeClr val="tx1"/>
                </a:solidFill>
                <a:cs typeface="B Yagut" pitchFamily="2" charset="-78"/>
              </a:rPr>
              <a:t>HSE</a:t>
            </a: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 کیفیت سیستم مدیریت سلامتی، ایمنی و محیط زیست می باشد.)</a:t>
            </a:r>
            <a:endParaRPr lang="en-US" sz="2800" dirty="0">
              <a:solidFill>
                <a:schemeClr val="tx1"/>
              </a:solidFill>
              <a:cs typeface="B Yagut" pitchFamily="2" charset="-78"/>
            </a:endParaRPr>
          </a:p>
          <a:p>
            <a:pPr algn="r" rtl="1">
              <a:lnSpc>
                <a:spcPct val="115000"/>
              </a:lnSpc>
              <a:spcAft>
                <a:spcPts val="1000"/>
              </a:spcAft>
            </a:pP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2204864"/>
            <a:ext cx="4104456" cy="1321829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620687"/>
            <a:ext cx="321569" cy="32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765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548681"/>
            <a:ext cx="5904656" cy="648071"/>
          </a:xfrm>
        </p:spPr>
        <p:txBody>
          <a:bodyPr>
            <a:noAutofit/>
          </a:bodyPr>
          <a:lstStyle/>
          <a:p>
            <a:pPr rtl="1"/>
            <a:r>
              <a:rPr lang="fa-IR" sz="4000" dirty="0">
                <a:cs typeface="B Yagut" pitchFamily="2" charset="-78"/>
              </a:rPr>
              <a:t>اجزا </a:t>
            </a:r>
            <a:r>
              <a:rPr lang="en-US" sz="4000" dirty="0">
                <a:cs typeface="B Yagut" pitchFamily="2" charset="-78"/>
              </a:rPr>
              <a:t>HSE</a:t>
            </a:r>
            <a:r>
              <a:rPr lang="fa-IR" sz="4000" dirty="0">
                <a:cs typeface="B Yagut" pitchFamily="2" charset="-78"/>
              </a:rPr>
              <a:t>: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1556792"/>
            <a:ext cx="7272808" cy="4536504"/>
          </a:xfrm>
        </p:spPr>
        <p:txBody>
          <a:bodyPr>
            <a:normAutofit fontScale="92500" lnSpcReduction="20000"/>
          </a:bodyPr>
          <a:lstStyle/>
          <a:p>
            <a:pPr algn="r" rtl="1">
              <a:lnSpc>
                <a:spcPct val="115000"/>
              </a:lnSpc>
              <a:spcAft>
                <a:spcPts val="1000"/>
              </a:spcAft>
              <a:tabLst>
                <a:tab pos="603885" algn="l"/>
              </a:tabLst>
            </a:pPr>
            <a:r>
              <a:rPr lang="en-US" b="1" dirty="0">
                <a:solidFill>
                  <a:schemeClr val="tx1"/>
                </a:solidFill>
                <a:ea typeface="Calibri"/>
                <a:cs typeface="Arial"/>
              </a:rPr>
              <a:t>HSE</a:t>
            </a:r>
            <a:r>
              <a:rPr lang="en-US" dirty="0">
                <a:solidFill>
                  <a:schemeClr val="tx1"/>
                </a:solidFill>
                <a:ea typeface="Calibri"/>
                <a:cs typeface="B Yagut" pitchFamily="2" charset="-78"/>
              </a:rPr>
              <a:t> </a:t>
            </a:r>
            <a:r>
              <a:rPr lang="fa-IR" dirty="0">
                <a:solidFill>
                  <a:schemeClr val="tx1"/>
                </a:solidFill>
                <a:ea typeface="Calibri"/>
                <a:cs typeface="B Yagut" pitchFamily="2" charset="-78"/>
              </a:rPr>
              <a:t> </a:t>
            </a:r>
            <a:r>
              <a:rPr lang="ar-SA" dirty="0">
                <a:solidFill>
                  <a:schemeClr val="tx1"/>
                </a:solidFill>
                <a:ea typeface="Calibri"/>
                <a:cs typeface="B Yagut" pitchFamily="2" charset="-78"/>
              </a:rPr>
              <a:t>موضوعات بهداشت، ایمنی و محیط زیست را در هر پروژه ای تحت کنترل خود در می آورد هر کدام از </a:t>
            </a:r>
            <a:r>
              <a:rPr lang="fa-IR" dirty="0">
                <a:solidFill>
                  <a:schemeClr val="tx1"/>
                </a:solidFill>
                <a:ea typeface="Calibri"/>
                <a:cs typeface="B Yagut" pitchFamily="2" charset="-78"/>
              </a:rPr>
              <a:t>اجزا</a:t>
            </a:r>
            <a:r>
              <a:rPr lang="en-US" dirty="0">
                <a:solidFill>
                  <a:schemeClr val="tx1"/>
                </a:solidFill>
                <a:ea typeface="Calibri"/>
                <a:cs typeface="B Yagut" pitchFamily="2" charset="-78"/>
              </a:rPr>
              <a:t> HSE </a:t>
            </a:r>
            <a:r>
              <a:rPr lang="ar-SA" dirty="0">
                <a:solidFill>
                  <a:schemeClr val="tx1"/>
                </a:solidFill>
                <a:ea typeface="Calibri"/>
                <a:cs typeface="B Yagut" pitchFamily="2" charset="-78"/>
              </a:rPr>
              <a:t>شامل موارد متعدد </a:t>
            </a:r>
            <a:r>
              <a:rPr lang="fa-IR" dirty="0">
                <a:solidFill>
                  <a:schemeClr val="tx1"/>
                </a:solidFill>
                <a:ea typeface="Calibri"/>
                <a:cs typeface="B Yagut" pitchFamily="2" charset="-78"/>
              </a:rPr>
              <a:t>می باشد</a:t>
            </a:r>
            <a:r>
              <a:rPr lang="ar-SA" dirty="0">
                <a:solidFill>
                  <a:schemeClr val="tx1"/>
                </a:solidFill>
                <a:ea typeface="Calibri"/>
                <a:cs typeface="B Yagut" pitchFamily="2" charset="-78"/>
              </a:rPr>
              <a:t> که در زیر به </a:t>
            </a:r>
            <a:r>
              <a:rPr lang="fa-IR" dirty="0">
                <a:solidFill>
                  <a:schemeClr val="tx1"/>
                </a:solidFill>
                <a:ea typeface="Calibri"/>
                <a:cs typeface="B Yagut" pitchFamily="2" charset="-78"/>
              </a:rPr>
              <a:t>آنها اشاره </a:t>
            </a:r>
            <a:r>
              <a:rPr lang="ar-SA" dirty="0">
                <a:solidFill>
                  <a:schemeClr val="tx1"/>
                </a:solidFill>
                <a:ea typeface="Calibri"/>
                <a:cs typeface="B Yagut" pitchFamily="2" charset="-78"/>
              </a:rPr>
              <a:t>می</a:t>
            </a:r>
            <a:r>
              <a:rPr lang="fa-IR" dirty="0">
                <a:solidFill>
                  <a:schemeClr val="tx1"/>
                </a:solidFill>
                <a:ea typeface="Calibri"/>
                <a:cs typeface="B Yagut" pitchFamily="2" charset="-78"/>
              </a:rPr>
              <a:t> </a:t>
            </a:r>
            <a:r>
              <a:rPr lang="ar-SA" dirty="0">
                <a:solidFill>
                  <a:schemeClr val="tx1"/>
                </a:solidFill>
                <a:ea typeface="Calibri"/>
                <a:cs typeface="B Yagut" pitchFamily="2" charset="-78"/>
              </a:rPr>
              <a:t>شود</a:t>
            </a:r>
            <a:r>
              <a:rPr lang="en-US" dirty="0">
                <a:solidFill>
                  <a:schemeClr val="tx1"/>
                </a:solidFill>
                <a:ea typeface="Calibri"/>
                <a:cs typeface="B Yagut" pitchFamily="2" charset="-78"/>
              </a:rPr>
              <a:t>.</a:t>
            </a:r>
            <a:endParaRPr lang="fa-IR" dirty="0">
              <a:solidFill>
                <a:schemeClr val="tx1"/>
              </a:solidFill>
              <a:ea typeface="Calibri"/>
              <a:cs typeface="B Yagut" pitchFamily="2" charset="-78"/>
            </a:endParaRPr>
          </a:p>
          <a:p>
            <a:pPr algn="r" rtl="1">
              <a:lnSpc>
                <a:spcPct val="115000"/>
              </a:lnSpc>
              <a:spcAft>
                <a:spcPts val="1000"/>
              </a:spcAft>
              <a:tabLst>
                <a:tab pos="603885" algn="l"/>
              </a:tabLst>
            </a:pPr>
            <a:r>
              <a:rPr lang="fa-IR" dirty="0">
                <a:solidFill>
                  <a:schemeClr val="tx1"/>
                </a:solidFill>
                <a:ea typeface="Calibri"/>
                <a:cs typeface="B Yagut" pitchFamily="2" charset="-78"/>
              </a:rPr>
              <a:t> اجزا </a:t>
            </a:r>
            <a:r>
              <a:rPr lang="en-US" dirty="0">
                <a:solidFill>
                  <a:schemeClr val="tx1"/>
                </a:solidFill>
                <a:ea typeface="Calibri"/>
                <a:cs typeface="B Yagut" pitchFamily="2" charset="-78"/>
              </a:rPr>
              <a:t>HSE</a:t>
            </a:r>
            <a:r>
              <a:rPr lang="fa-IR" dirty="0">
                <a:solidFill>
                  <a:schemeClr val="tx1"/>
                </a:solidFill>
                <a:ea typeface="Calibri"/>
                <a:cs typeface="B Yagut" pitchFamily="2" charset="-78"/>
              </a:rPr>
              <a:t> عبارتند از بهداشت، ایمنی و محیط زیست</a:t>
            </a:r>
          </a:p>
          <a:p>
            <a:pPr algn="r" rtl="1">
              <a:lnSpc>
                <a:spcPct val="115000"/>
              </a:lnSpc>
              <a:spcAft>
                <a:spcPts val="1000"/>
              </a:spcAft>
              <a:tabLst>
                <a:tab pos="603885" algn="l"/>
              </a:tabLst>
            </a:pPr>
            <a:endParaRPr lang="en-US" dirty="0">
              <a:solidFill>
                <a:schemeClr val="tx1"/>
              </a:solidFill>
              <a:ea typeface="Calibri"/>
              <a:cs typeface="B Yagut" pitchFamily="2" charset="-78"/>
            </a:endParaRPr>
          </a:p>
          <a:p>
            <a:pPr algn="r" rtl="1"/>
            <a:r>
              <a:rPr lang="fa-IR" dirty="0">
                <a:solidFill>
                  <a:schemeClr val="tx1"/>
                </a:solidFill>
              </a:rPr>
              <a:t>1- بهداشت (</a:t>
            </a:r>
            <a:r>
              <a:rPr lang="en-US" dirty="0">
                <a:solidFill>
                  <a:schemeClr val="tx1"/>
                </a:solidFill>
              </a:rPr>
              <a:t>Health</a:t>
            </a:r>
            <a:r>
              <a:rPr lang="fa-IR" dirty="0">
                <a:solidFill>
                  <a:schemeClr val="tx1"/>
                </a:solidFill>
              </a:rPr>
              <a:t>):</a:t>
            </a:r>
          </a:p>
          <a:p>
            <a:pPr algn="r" rtl="1"/>
            <a:r>
              <a:rPr lang="fa-IR" dirty="0">
                <a:solidFill>
                  <a:schemeClr val="tx1"/>
                </a:solidFill>
              </a:rPr>
              <a:t> شامل نظارت بر سلامت کارکنان است.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421433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95652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764704"/>
            <a:ext cx="7336904" cy="5400600"/>
          </a:xfrm>
        </p:spPr>
        <p:txBody>
          <a:bodyPr>
            <a:normAutofit/>
          </a:bodyPr>
          <a:lstStyle/>
          <a:p>
            <a:pPr rtl="1"/>
            <a:r>
              <a:rPr lang="fa-IR" sz="4300" dirty="0">
                <a:solidFill>
                  <a:prstClr val="black"/>
                </a:solidFill>
                <a:ea typeface="+mj-ea"/>
                <a:cs typeface="B Yagut" pitchFamily="2" charset="-78"/>
              </a:rPr>
              <a:t>اجزا </a:t>
            </a:r>
            <a:r>
              <a:rPr lang="en-US" sz="4300" dirty="0">
                <a:solidFill>
                  <a:prstClr val="black"/>
                </a:solidFill>
                <a:ea typeface="+mj-ea"/>
                <a:cs typeface="B Yagut" pitchFamily="2" charset="-78"/>
              </a:rPr>
              <a:t>HSE</a:t>
            </a:r>
            <a:r>
              <a:rPr lang="fa-IR" sz="4300" dirty="0">
                <a:solidFill>
                  <a:prstClr val="black"/>
                </a:solidFill>
                <a:ea typeface="+mj-ea"/>
                <a:cs typeface="B Yagut" pitchFamily="2" charset="-78"/>
              </a:rPr>
              <a:t>:</a:t>
            </a:r>
            <a:endParaRPr lang="fa-IR" dirty="0">
              <a:solidFill>
                <a:schemeClr val="tx1"/>
              </a:solidFill>
              <a:cs typeface="B Yagut" pitchFamily="2" charset="-78"/>
            </a:endParaRPr>
          </a:p>
          <a:p>
            <a:pPr algn="r" rtl="1"/>
            <a:r>
              <a:rPr lang="fa-IR" dirty="0">
                <a:solidFill>
                  <a:schemeClr val="tx1"/>
                </a:solidFill>
                <a:cs typeface="B Yagut" pitchFamily="2" charset="-78"/>
              </a:rPr>
              <a:t>2- ایمنی ( </a:t>
            </a:r>
            <a:r>
              <a:rPr lang="en-US" dirty="0">
                <a:solidFill>
                  <a:schemeClr val="tx1"/>
                </a:solidFill>
                <a:cs typeface="B Yagut" pitchFamily="2" charset="-78"/>
              </a:rPr>
              <a:t>safety</a:t>
            </a:r>
            <a:r>
              <a:rPr lang="fa-IR" dirty="0">
                <a:solidFill>
                  <a:schemeClr val="tx1"/>
                </a:solidFill>
                <a:cs typeface="B Yagut" pitchFamily="2" charset="-78"/>
              </a:rPr>
              <a:t>):</a:t>
            </a:r>
          </a:p>
          <a:p>
            <a:pPr algn="r" rtl="1"/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ایمنی و حفاظت در برابر خطرات موجود از کارکنان با استفاده از تجهیزات ایمنی برای حفظ سلامتی ، ازکاربردهای ایمنی در </a:t>
            </a:r>
            <a:r>
              <a:rPr lang="en-US" sz="2800" dirty="0">
                <a:solidFill>
                  <a:schemeClr val="tx1"/>
                </a:solidFill>
                <a:cs typeface="B Yagut" pitchFamily="2" charset="-78"/>
              </a:rPr>
              <a:t>HSE</a:t>
            </a: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 است.</a:t>
            </a:r>
          </a:p>
          <a:p>
            <a:pPr algn="r" rtl="1"/>
            <a:endParaRPr lang="en-US" dirty="0">
              <a:solidFill>
                <a:schemeClr val="tx1"/>
              </a:solidFill>
              <a:cs typeface="B Yagut" pitchFamily="2" charset="-78"/>
            </a:endParaRPr>
          </a:p>
          <a:p>
            <a:pPr algn="r" rtl="1"/>
            <a:endParaRPr lang="en-US" dirty="0">
              <a:solidFill>
                <a:schemeClr val="tx1"/>
              </a:solidFill>
              <a:cs typeface="B Yagut" pitchFamily="2" charset="-78"/>
            </a:endParaRPr>
          </a:p>
          <a:p>
            <a:pPr algn="r" rtl="1"/>
            <a:endParaRPr lang="fa-IR" dirty="0">
              <a:solidFill>
                <a:schemeClr val="tx1"/>
              </a:solidFill>
              <a:cs typeface="B Yagut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3861048"/>
            <a:ext cx="4931680" cy="230425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438200"/>
            <a:ext cx="504056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9685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pPr marL="0" lvl="0" indent="0" algn="ctr" rtl="1">
              <a:buNone/>
            </a:pPr>
            <a:r>
              <a:rPr lang="fa-IR" sz="4300" dirty="0">
                <a:solidFill>
                  <a:prstClr val="black"/>
                </a:solidFill>
                <a:cs typeface="B Yagut" pitchFamily="2" charset="-78"/>
              </a:rPr>
              <a:t>اجزا </a:t>
            </a:r>
            <a:r>
              <a:rPr lang="en-US" sz="4300" dirty="0">
                <a:solidFill>
                  <a:prstClr val="black"/>
                </a:solidFill>
                <a:cs typeface="B Yagut" pitchFamily="2" charset="-78"/>
              </a:rPr>
              <a:t>HSE</a:t>
            </a:r>
            <a:r>
              <a:rPr lang="fa-IR" sz="4300" dirty="0">
                <a:solidFill>
                  <a:prstClr val="black"/>
                </a:solidFill>
                <a:cs typeface="B Yagut" pitchFamily="2" charset="-78"/>
              </a:rPr>
              <a:t>:</a:t>
            </a:r>
            <a:endParaRPr lang="fa-IR" dirty="0">
              <a:solidFill>
                <a:prstClr val="black"/>
              </a:solidFill>
              <a:cs typeface="B Yagut" pitchFamily="2" charset="-78"/>
            </a:endParaRPr>
          </a:p>
          <a:p>
            <a:pPr marL="0" lvl="0" indent="0" algn="r" rtl="1">
              <a:buNone/>
            </a:pPr>
            <a:endParaRPr lang="fa-IR" sz="3000" dirty="0">
              <a:solidFill>
                <a:prstClr val="black"/>
              </a:solidFill>
              <a:cs typeface="B Yagut" pitchFamily="2" charset="-78"/>
            </a:endParaRPr>
          </a:p>
          <a:p>
            <a:pPr marL="0" lvl="0" indent="0" algn="r" rtl="1">
              <a:buNone/>
            </a:pPr>
            <a:r>
              <a:rPr lang="fa-IR" sz="3000" dirty="0">
                <a:solidFill>
                  <a:prstClr val="black"/>
                </a:solidFill>
                <a:cs typeface="B Yagut" pitchFamily="2" charset="-78"/>
              </a:rPr>
              <a:t>3- محیط زیست ( </a:t>
            </a:r>
            <a:r>
              <a:rPr lang="en-US" sz="3000" dirty="0">
                <a:solidFill>
                  <a:prstClr val="black"/>
                </a:solidFill>
                <a:cs typeface="B Yagut" pitchFamily="2" charset="-78"/>
              </a:rPr>
              <a:t>Environment</a:t>
            </a:r>
            <a:r>
              <a:rPr lang="fa-IR" sz="3000" dirty="0">
                <a:solidFill>
                  <a:prstClr val="black"/>
                </a:solidFill>
                <a:cs typeface="B Yagut" pitchFamily="2" charset="-78"/>
              </a:rPr>
              <a:t> ):</a:t>
            </a:r>
          </a:p>
          <a:p>
            <a:pPr marL="0" lvl="0" indent="0" algn="r" rtl="1">
              <a:buNone/>
            </a:pP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هدف از مدیریت محیط زیست در</a:t>
            </a:r>
            <a:r>
              <a:rPr lang="en-US" sz="2800" dirty="0">
                <a:solidFill>
                  <a:prstClr val="black"/>
                </a:solidFill>
                <a:cs typeface="B Yagut" pitchFamily="2" charset="-78"/>
              </a:rPr>
              <a:t>HSE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 کاهش پسماند مواد زائد، کاهش الودگی های محیط زیست می باشد.</a:t>
            </a:r>
          </a:p>
          <a:p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620688"/>
            <a:ext cx="393576" cy="39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43586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274638"/>
            <a:ext cx="4176464" cy="634082"/>
          </a:xfrm>
        </p:spPr>
        <p:txBody>
          <a:bodyPr>
            <a:normAutofit fontScale="90000"/>
          </a:bodyPr>
          <a:lstStyle/>
          <a:p>
            <a:r>
              <a:rPr lang="fa-IR" dirty="0"/>
              <a:t>مشخصات سند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980728"/>
            <a:ext cx="4320480" cy="514543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fa-IR" dirty="0">
                <a:cs typeface="B Yagut" pitchFamily="2" charset="-78"/>
              </a:rPr>
              <a:t>مشخصات مدرس</a:t>
            </a:r>
          </a:p>
          <a:p>
            <a:pPr marL="0" indent="0" algn="r">
              <a:buNone/>
            </a:pPr>
            <a:r>
              <a:rPr lang="fa-IR" dirty="0">
                <a:cs typeface="B Yagut" pitchFamily="2" charset="-78"/>
              </a:rPr>
              <a:t>- </a:t>
            </a:r>
            <a:r>
              <a:rPr lang="fa-IR" sz="2600" dirty="0">
                <a:cs typeface="B Yagut" pitchFamily="2" charset="-78"/>
              </a:rPr>
              <a:t>تصویرپرسنلی مدرس</a:t>
            </a:r>
          </a:p>
          <a:p>
            <a:pPr marL="0" indent="0" algn="r">
              <a:buNone/>
            </a:pPr>
            <a:endParaRPr lang="fa-IR" dirty="0">
              <a:cs typeface="B Yagut" pitchFamily="2" charset="-78"/>
            </a:endParaRPr>
          </a:p>
          <a:p>
            <a:pPr marL="0" indent="0" algn="r">
              <a:buNone/>
            </a:pPr>
            <a:endParaRPr lang="fa-IR" dirty="0">
              <a:cs typeface="B Yagut" pitchFamily="2" charset="-78"/>
            </a:endParaRPr>
          </a:p>
          <a:p>
            <a:pPr marL="0" indent="0" algn="r">
              <a:buNone/>
            </a:pPr>
            <a:endParaRPr lang="fa-IR" dirty="0">
              <a:cs typeface="B Yagut" pitchFamily="2" charset="-78"/>
            </a:endParaRPr>
          </a:p>
          <a:p>
            <a:pPr marL="0" indent="0" algn="r">
              <a:buNone/>
            </a:pPr>
            <a:endParaRPr lang="fa-IR" dirty="0">
              <a:cs typeface="B Yagut" pitchFamily="2" charset="-78"/>
            </a:endParaRPr>
          </a:p>
          <a:p>
            <a:pPr marL="0" indent="0" algn="r">
              <a:buNone/>
            </a:pPr>
            <a:endParaRPr lang="fa-IR" dirty="0">
              <a:cs typeface="B Yagut" pitchFamily="2" charset="-78"/>
            </a:endParaRPr>
          </a:p>
          <a:p>
            <a:pPr marL="0" indent="0" algn="ctr">
              <a:buNone/>
            </a:pPr>
            <a:r>
              <a:rPr lang="fa-IR" sz="2600" dirty="0" smtClean="0">
                <a:cs typeface="B Yagut" pitchFamily="2" charset="-78"/>
              </a:rPr>
              <a:t>سیامک </a:t>
            </a:r>
            <a:r>
              <a:rPr lang="fa-IR" sz="2600" dirty="0">
                <a:cs typeface="B Yagut" pitchFamily="2" charset="-78"/>
              </a:rPr>
              <a:t>فرهادی</a:t>
            </a:r>
          </a:p>
          <a:p>
            <a:pPr marL="0" indent="0" algn="ctr">
              <a:buNone/>
            </a:pPr>
            <a:r>
              <a:rPr lang="fa-IR" sz="2600" dirty="0" smtClean="0">
                <a:cs typeface="B Yagut" pitchFamily="2" charset="-78"/>
              </a:rPr>
              <a:t>کارشناسی </a:t>
            </a:r>
            <a:r>
              <a:rPr lang="fa-IR" sz="2600" dirty="0">
                <a:cs typeface="B Yagut" pitchFamily="2" charset="-78"/>
              </a:rPr>
              <a:t>ارشد مهندسی محیط زیست</a:t>
            </a:r>
          </a:p>
          <a:p>
            <a:pPr marL="0" indent="0" algn="ctr">
              <a:buNone/>
            </a:pPr>
            <a:r>
              <a:rPr lang="fa-IR" sz="2600" dirty="0" smtClean="0">
                <a:cs typeface="B Yagut" pitchFamily="2" charset="-78"/>
              </a:rPr>
              <a:t>مربی </a:t>
            </a:r>
            <a:r>
              <a:rPr lang="fa-IR" sz="2600" dirty="0">
                <a:cs typeface="B Yagut" pitchFamily="2" charset="-78"/>
              </a:rPr>
              <a:t>مرکز آموزش بهورزی شیراز، دانشگاه علوم پزشکی و خدمات بهداشتی درمانی استان فارس</a:t>
            </a:r>
          </a:p>
          <a:p>
            <a:pPr marL="0" indent="0" algn="r">
              <a:buNone/>
            </a:pPr>
            <a:endParaRPr lang="fa-IR" sz="2200" dirty="0">
              <a:cs typeface="B Yagut" pitchFamily="2" charset="-78"/>
            </a:endParaRPr>
          </a:p>
          <a:p>
            <a:pPr marL="0" indent="0" algn="r">
              <a:buNone/>
            </a:pPr>
            <a:endParaRPr lang="en-US" dirty="0">
              <a:cs typeface="B Yagut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172272" cy="511256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fa-IR" dirty="0">
                <a:cs typeface="B Yagut" pitchFamily="2" charset="-78"/>
              </a:rPr>
              <a:t> </a:t>
            </a:r>
            <a:r>
              <a:rPr lang="fa-IR" sz="3000" dirty="0">
                <a:cs typeface="B Yagut" pitchFamily="2" charset="-78"/>
              </a:rPr>
              <a:t>مشخصات بسته اموزشی</a:t>
            </a:r>
          </a:p>
          <a:p>
            <a:pPr marL="0" indent="0" algn="r">
              <a:buNone/>
            </a:pPr>
            <a:endParaRPr lang="fa-IR" sz="2200" dirty="0">
              <a:cs typeface="B Yagut" pitchFamily="2" charset="-78"/>
            </a:endParaRPr>
          </a:p>
          <a:p>
            <a:pPr marL="0" indent="0" algn="r">
              <a:buNone/>
            </a:pPr>
            <a:r>
              <a:rPr lang="fa-IR" sz="2200" dirty="0">
                <a:cs typeface="B Yagut" pitchFamily="2" charset="-78"/>
              </a:rPr>
              <a:t>- حیطه درس: بهداشت حرفه ای</a:t>
            </a:r>
          </a:p>
          <a:p>
            <a:pPr algn="r" rtl="1">
              <a:buFontTx/>
              <a:buChar char="-"/>
            </a:pPr>
            <a:r>
              <a:rPr lang="fa-IR" sz="2200" dirty="0">
                <a:cs typeface="B Yagut" pitchFamily="2" charset="-78"/>
              </a:rPr>
              <a:t>تاریخ اخرین </a:t>
            </a:r>
            <a:r>
              <a:rPr lang="fa-IR" sz="2200" dirty="0" smtClean="0">
                <a:cs typeface="B Yagut" pitchFamily="2" charset="-78"/>
              </a:rPr>
              <a:t>بازنگری: 4  </a:t>
            </a:r>
            <a:r>
              <a:rPr lang="fa-IR" sz="2200" dirty="0">
                <a:cs typeface="B Yagut" pitchFamily="2" charset="-78"/>
              </a:rPr>
              <a:t>تیر </a:t>
            </a:r>
            <a:r>
              <a:rPr lang="fa-IR" sz="2200" dirty="0" smtClean="0">
                <a:cs typeface="B Yagut" pitchFamily="2" charset="-78"/>
              </a:rPr>
              <a:t>1399</a:t>
            </a:r>
            <a:endParaRPr lang="fa-IR" sz="2200" dirty="0">
              <a:cs typeface="B Yagut" pitchFamily="2" charset="-78"/>
            </a:endParaRPr>
          </a:p>
          <a:p>
            <a:pPr marL="0" indent="0" algn="r">
              <a:buNone/>
            </a:pPr>
            <a:r>
              <a:rPr lang="fa-IR" sz="2200" dirty="0">
                <a:cs typeface="B Yagut" pitchFamily="2" charset="-78"/>
              </a:rPr>
              <a:t>- نوبت تهیه 1</a:t>
            </a:r>
          </a:p>
          <a:p>
            <a:pPr marL="0" indent="0" algn="r">
              <a:buNone/>
            </a:pPr>
            <a:r>
              <a:rPr lang="fa-IR" sz="2200" dirty="0">
                <a:cs typeface="B Yagut" pitchFamily="2" charset="-78"/>
              </a:rPr>
              <a:t>- نام فایل: </a:t>
            </a:r>
          </a:p>
          <a:p>
            <a:pPr marL="0" indent="0" algn="ctr">
              <a:buNone/>
            </a:pPr>
            <a:r>
              <a:rPr lang="en-US" sz="2200" dirty="0">
                <a:cs typeface="B Yagut" pitchFamily="2" charset="-78"/>
              </a:rPr>
              <a:t>BH-</a:t>
            </a:r>
            <a:r>
              <a:rPr lang="en-US" sz="2200" dirty="0" err="1">
                <a:cs typeface="B Yagut" pitchFamily="2" charset="-78"/>
              </a:rPr>
              <a:t>Fasle</a:t>
            </a:r>
            <a:r>
              <a:rPr lang="en-US" sz="2200" dirty="0">
                <a:cs typeface="B Yagut" pitchFamily="2" charset="-78"/>
              </a:rPr>
              <a:t> (14)-System </a:t>
            </a:r>
            <a:r>
              <a:rPr lang="en-US" sz="2200" dirty="0" err="1">
                <a:cs typeface="B Yagut" pitchFamily="2" charset="-78"/>
              </a:rPr>
              <a:t>Modiriyat</a:t>
            </a:r>
            <a:r>
              <a:rPr lang="fa-IR" sz="2200" dirty="0">
                <a:cs typeface="B Yagut" pitchFamily="2" charset="-78"/>
              </a:rPr>
              <a:t> </a:t>
            </a:r>
            <a:r>
              <a:rPr lang="en-US" sz="2200" dirty="0" err="1">
                <a:cs typeface="B Yagut" pitchFamily="2" charset="-78"/>
              </a:rPr>
              <a:t>kifiyat</a:t>
            </a:r>
            <a:r>
              <a:rPr lang="en-US" sz="2200" dirty="0">
                <a:cs typeface="B Yagut" pitchFamily="2" charset="-78"/>
              </a:rPr>
              <a:t> </a:t>
            </a:r>
            <a:r>
              <a:rPr lang="en-US" sz="2200" dirty="0" err="1">
                <a:cs typeface="B Yagut" pitchFamily="2" charset="-78"/>
              </a:rPr>
              <a:t>Emeni-Behdashte</a:t>
            </a:r>
            <a:r>
              <a:rPr lang="en-US" sz="2200" dirty="0">
                <a:cs typeface="B Yagut" pitchFamily="2" charset="-78"/>
              </a:rPr>
              <a:t> </a:t>
            </a:r>
            <a:r>
              <a:rPr lang="en-US" sz="2200" dirty="0" err="1">
                <a:cs typeface="B Yagut" pitchFamily="2" charset="-78"/>
              </a:rPr>
              <a:t>Herfei</a:t>
            </a:r>
            <a:r>
              <a:rPr lang="en-US" sz="2200" dirty="0">
                <a:cs typeface="B Yagut" pitchFamily="2" charset="-78"/>
              </a:rPr>
              <a:t> (OHSAS)-</a:t>
            </a:r>
            <a:r>
              <a:rPr lang="en-US" sz="2200" dirty="0" err="1">
                <a:cs typeface="B Yagut" pitchFamily="2" charset="-78"/>
              </a:rPr>
              <a:t>Va-Mohite</a:t>
            </a:r>
            <a:r>
              <a:rPr lang="en-US" sz="2200" dirty="0">
                <a:cs typeface="B Yagut" pitchFamily="2" charset="-78"/>
              </a:rPr>
              <a:t> </a:t>
            </a:r>
            <a:r>
              <a:rPr lang="en-US" sz="2200" dirty="0" err="1">
                <a:cs typeface="B Yagut" pitchFamily="2" charset="-78"/>
              </a:rPr>
              <a:t>zist</a:t>
            </a:r>
            <a:r>
              <a:rPr lang="en-US" sz="2200" dirty="0">
                <a:cs typeface="B Yagut" pitchFamily="2" charset="-78"/>
              </a:rPr>
              <a:t> (HSE)- </a:t>
            </a:r>
            <a:r>
              <a:rPr lang="fa-IR" sz="2200" dirty="0">
                <a:cs typeface="B Yagut" pitchFamily="2" charset="-78"/>
              </a:rPr>
              <a:t> </a:t>
            </a:r>
            <a:endParaRPr lang="en-US" sz="2200" dirty="0">
              <a:cs typeface="B Yagut" pitchFamily="2" charset="-78"/>
            </a:endParaRPr>
          </a:p>
          <a:p>
            <a:pPr marL="0" indent="0" algn="ctr">
              <a:buNone/>
            </a:pPr>
            <a:r>
              <a:rPr lang="en-US" sz="2600" dirty="0" smtClean="0">
                <a:cs typeface="B Yagut" pitchFamily="2" charset="-78"/>
              </a:rPr>
              <a:t>Edi2</a:t>
            </a:r>
            <a:endParaRPr lang="en-US" sz="2600" dirty="0">
              <a:cs typeface="B Yagut" pitchFamily="2" charset="-78"/>
            </a:endParaRPr>
          </a:p>
        </p:txBody>
      </p:sp>
      <p:pic>
        <p:nvPicPr>
          <p:cNvPr id="1026" name="Picture 2" descr="E:\فلاش فرهادی\New folder (2)\مشخصات خانواده 10\2014-07-05 عکس فرهادی 4\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62" y="1916833"/>
            <a:ext cx="110895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501" y="501154"/>
            <a:ext cx="407566" cy="40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43171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145" y="111423"/>
            <a:ext cx="8229600" cy="1143000"/>
          </a:xfrm>
        </p:spPr>
        <p:txBody>
          <a:bodyPr>
            <a:noAutofit/>
          </a:bodyPr>
          <a:lstStyle/>
          <a:p>
            <a:pPr algn="r" rtl="1"/>
            <a:r>
              <a:rPr lang="fa-IR" sz="4000" dirty="0">
                <a:cs typeface="B Yagut" panose="00000400000000000000" pitchFamily="2" charset="-78"/>
              </a:rPr>
              <a:t>چه سازمانی گواهینامه </a:t>
            </a:r>
            <a:r>
              <a:rPr lang="en-US" sz="4000" dirty="0">
                <a:cs typeface="B Yagut" panose="00000400000000000000" pitchFamily="2" charset="-78"/>
              </a:rPr>
              <a:t>HSE-MS</a:t>
            </a:r>
            <a:r>
              <a:rPr lang="fa-IR" sz="4000" dirty="0">
                <a:cs typeface="B Yagut" panose="00000400000000000000" pitchFamily="2" charset="-78"/>
              </a:rPr>
              <a:t> را دریافت </a:t>
            </a:r>
            <a:br>
              <a:rPr lang="fa-IR" sz="4000" dirty="0">
                <a:cs typeface="B Yagut" panose="00000400000000000000" pitchFamily="2" charset="-78"/>
              </a:rPr>
            </a:br>
            <a:r>
              <a:rPr lang="fa-IR" sz="4000" dirty="0">
                <a:cs typeface="B Yagut" panose="00000400000000000000" pitchFamily="2" charset="-78"/>
              </a:rPr>
              <a:t>می کند:        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214500"/>
            <a:ext cx="8229600" cy="5310844"/>
          </a:xfrm>
        </p:spPr>
        <p:txBody>
          <a:bodyPr>
            <a:normAutofit lnSpcReduction="10000"/>
          </a:bodyPr>
          <a:lstStyle/>
          <a:p>
            <a:pPr algn="r" rtl="1"/>
            <a:r>
              <a:rPr lang="fa-IR" dirty="0">
                <a:cs typeface="B Yagut" pitchFamily="2" charset="-78"/>
              </a:rPr>
              <a:t>گواهینامه (</a:t>
            </a:r>
            <a:r>
              <a:rPr lang="en-US" dirty="0">
                <a:cs typeface="B Yagut" pitchFamily="2" charset="-78"/>
              </a:rPr>
              <a:t>HSE – MS</a:t>
            </a:r>
            <a:r>
              <a:rPr lang="en-US" sz="2800" dirty="0">
                <a:cs typeface="B Yagut" pitchFamily="2" charset="-78"/>
              </a:rPr>
              <a:t> </a:t>
            </a:r>
            <a:r>
              <a:rPr lang="fa-IR" sz="2800" dirty="0">
                <a:cs typeface="B Yagut" pitchFamily="2" charset="-78"/>
              </a:rPr>
              <a:t>) همان سیستم مدیریت ایمنی ، بهداشت و محیط زیست می باشد و مخفف :</a:t>
            </a:r>
          </a:p>
          <a:p>
            <a:pPr algn="r" rtl="1"/>
            <a:r>
              <a:rPr lang="fa-IR" sz="2800" dirty="0">
                <a:cs typeface="B Yagut" pitchFamily="2" charset="-78"/>
              </a:rPr>
              <a:t> </a:t>
            </a:r>
            <a:r>
              <a:rPr lang="en-US" sz="2400" dirty="0">
                <a:cs typeface="B Yagut" pitchFamily="2" charset="-78"/>
              </a:rPr>
              <a:t>Health, Safety &amp; Environment - Management System </a:t>
            </a:r>
            <a:endParaRPr lang="fa-IR" sz="2400" dirty="0">
              <a:cs typeface="B Yagut" pitchFamily="2" charset="-78"/>
            </a:endParaRPr>
          </a:p>
          <a:p>
            <a:pPr algn="r" rtl="1"/>
            <a:endParaRPr lang="fa-IR" sz="2400" dirty="0">
              <a:cs typeface="B Yagut" pitchFamily="2" charset="-78"/>
            </a:endParaRPr>
          </a:p>
          <a:p>
            <a:pPr algn="r" rtl="1"/>
            <a:endParaRPr lang="fa-IR" sz="2400" dirty="0">
              <a:cs typeface="B Yagut" pitchFamily="2" charset="-78"/>
            </a:endParaRPr>
          </a:p>
          <a:p>
            <a:pPr algn="r" rtl="1"/>
            <a:endParaRPr lang="fa-IR" sz="2400" dirty="0">
              <a:cs typeface="B Yagut" pitchFamily="2" charset="-78"/>
            </a:endParaRPr>
          </a:p>
          <a:p>
            <a:pPr algn="r" rtl="1"/>
            <a:r>
              <a:rPr lang="fa-IR" sz="2800" dirty="0">
                <a:cs typeface="B Yagut" pitchFamily="2" charset="-78"/>
              </a:rPr>
              <a:t>و شرایط گرفتن این گواهینامه داشتن سه سیستم مدیریت ذیل</a:t>
            </a:r>
          </a:p>
          <a:p>
            <a:pPr algn="r" rtl="1"/>
            <a:r>
              <a:rPr lang="fa-IR" sz="2800" dirty="0">
                <a:cs typeface="B Yagut" pitchFamily="2" charset="-78"/>
              </a:rPr>
              <a:t> می باشد.</a:t>
            </a:r>
          </a:p>
          <a:p>
            <a:pPr algn="r" rtl="1"/>
            <a:r>
              <a:rPr lang="fa-IR" sz="2800" dirty="0">
                <a:cs typeface="B Yagut" pitchFamily="2" charset="-78"/>
              </a:rPr>
              <a:t> سیستم مدیریت ایمنی و بهداشت حرفه ای  (</a:t>
            </a:r>
            <a:r>
              <a:rPr lang="en-US" sz="2800" dirty="0">
                <a:cs typeface="B Yagut" pitchFamily="2" charset="-78"/>
              </a:rPr>
              <a:t>OHSAS 18001</a:t>
            </a:r>
            <a:r>
              <a:rPr lang="fa-IR" sz="2800" dirty="0">
                <a:cs typeface="B Yagut" pitchFamily="2" charset="-78"/>
              </a:rPr>
              <a:t>)</a:t>
            </a:r>
            <a:endParaRPr lang="en-US" sz="2800" dirty="0">
              <a:cs typeface="B Yagut" pitchFamily="2" charset="-78"/>
            </a:endParaRPr>
          </a:p>
          <a:p>
            <a:pPr algn="r" rtl="1"/>
            <a:r>
              <a:rPr lang="fa-IR" sz="2800" dirty="0">
                <a:cs typeface="B Yagut" pitchFamily="2" charset="-78"/>
              </a:rPr>
              <a:t>سیستم مدیریت زیست محیطی ایزو  14001 ( </a:t>
            </a:r>
            <a:r>
              <a:rPr lang="en-US" sz="2800" dirty="0">
                <a:cs typeface="B Yagut" pitchFamily="2" charset="-78"/>
              </a:rPr>
              <a:t>ISO 14001</a:t>
            </a:r>
            <a:r>
              <a:rPr lang="fa-IR" sz="2800" dirty="0">
                <a:cs typeface="B Yagut" pitchFamily="2" charset="-78"/>
              </a:rPr>
              <a:t>)</a:t>
            </a:r>
            <a:endParaRPr lang="en-US" sz="2800" dirty="0">
              <a:cs typeface="B Yagut" pitchFamily="2" charset="-78"/>
            </a:endParaRPr>
          </a:p>
          <a:p>
            <a:pPr algn="r" rtl="1"/>
            <a:r>
              <a:rPr lang="fa-IR" sz="2800" dirty="0">
                <a:cs typeface="B Yagut" pitchFamily="2" charset="-78"/>
              </a:rPr>
              <a:t>سیستم مدیریت کیفیت ایزو 9001 </a:t>
            </a:r>
            <a:r>
              <a:rPr lang="en-US" sz="2800" dirty="0">
                <a:cs typeface="B Yagut" pitchFamily="2" charset="-78"/>
              </a:rPr>
              <a:t>ISO 9001 ) </a:t>
            </a:r>
            <a:r>
              <a:rPr lang="fa-IR" sz="2800" dirty="0">
                <a:cs typeface="B Yagut" pitchFamily="2" charset="-78"/>
              </a:rPr>
              <a:t>)</a:t>
            </a: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788740"/>
            <a:ext cx="270314" cy="24006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5855" y="2636912"/>
            <a:ext cx="1728193" cy="1152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545175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1296144"/>
          </a:xfrm>
        </p:spPr>
        <p:txBody>
          <a:bodyPr>
            <a:normAutofit/>
          </a:bodyPr>
          <a:lstStyle/>
          <a:p>
            <a:r>
              <a:rPr lang="fa-IR" sz="4000" dirty="0">
                <a:cs typeface="B Yagut" panose="00000400000000000000" pitchFamily="2" charset="-78"/>
              </a:rPr>
              <a:t>خلاصه مطالب و نتیجه گیری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844825"/>
            <a:ext cx="8280920" cy="4464495"/>
          </a:xfrm>
        </p:spPr>
        <p:txBody>
          <a:bodyPr>
            <a:normAutofit/>
          </a:bodyPr>
          <a:lstStyle/>
          <a:p>
            <a:pPr algn="just" rtl="1"/>
            <a:r>
              <a:rPr lang="fa-IR" sz="2800" dirty="0">
                <a:solidFill>
                  <a:schemeClr val="tx1"/>
                </a:solidFill>
                <a:cs typeface="B Yagut" panose="00000400000000000000" pitchFamily="2" charset="-78"/>
              </a:rPr>
              <a:t>آنچه از این مبحث نتیجه می شود آشنایی دانشجویان و بهورزان با سیستم های مدیریت </a:t>
            </a:r>
            <a:r>
              <a:rPr lang="en-US" sz="2800" dirty="0">
                <a:solidFill>
                  <a:schemeClr val="tx1"/>
                </a:solidFill>
                <a:cs typeface="B Yagut" panose="00000400000000000000" pitchFamily="2" charset="-78"/>
              </a:rPr>
              <a:t>ISO</a:t>
            </a:r>
            <a:r>
              <a:rPr lang="fa-IR" sz="2800" dirty="0">
                <a:solidFill>
                  <a:schemeClr val="tx1"/>
                </a:solidFill>
                <a:cs typeface="B Yagut" panose="00000400000000000000" pitchFamily="2" charset="-78"/>
              </a:rPr>
              <a:t>، </a:t>
            </a:r>
            <a:r>
              <a:rPr lang="en-US" sz="2800" dirty="0">
                <a:solidFill>
                  <a:schemeClr val="tx1"/>
                </a:solidFill>
                <a:cs typeface="B Yagut" panose="00000400000000000000" pitchFamily="2" charset="-78"/>
              </a:rPr>
              <a:t>OHSAS</a:t>
            </a:r>
            <a:r>
              <a:rPr lang="fa-IR" sz="2800" dirty="0">
                <a:solidFill>
                  <a:schemeClr val="tx1"/>
                </a:solidFill>
                <a:cs typeface="B Yagut" panose="00000400000000000000" pitchFamily="2" charset="-78"/>
              </a:rPr>
              <a:t> و </a:t>
            </a:r>
            <a:r>
              <a:rPr lang="en-US" sz="2800" dirty="0">
                <a:solidFill>
                  <a:schemeClr val="tx1"/>
                </a:solidFill>
                <a:cs typeface="B Yagut" panose="00000400000000000000" pitchFamily="2" charset="-78"/>
              </a:rPr>
              <a:t>HSE</a:t>
            </a:r>
            <a:r>
              <a:rPr lang="fa-IR" sz="2800" dirty="0">
                <a:solidFill>
                  <a:schemeClr val="tx1"/>
                </a:solidFill>
                <a:cs typeface="B Yagut" panose="00000400000000000000" pitchFamily="2" charset="-78"/>
              </a:rPr>
              <a:t> و شرایط بوجود آمدن آنها در کارخانه ها و سازمان ها است.</a:t>
            </a:r>
          </a:p>
          <a:p>
            <a:pPr algn="just" rtl="1"/>
            <a:r>
              <a:rPr lang="fa-IR" sz="2800" dirty="0">
                <a:solidFill>
                  <a:schemeClr val="tx1"/>
                </a:solidFill>
                <a:cs typeface="B Yagut" panose="00000400000000000000" pitchFamily="2" charset="-78"/>
              </a:rPr>
              <a:t> با توجه به شرح وظایف بهورزان که به عنوان یکی از اعضاء تیم سلامت می باشند با آشنایی سیستم مدیریت بتوانند از نقش و وظایف ایمنی، بهداشت و محیط زیست آگاهی داشته باشد و در بازدید کارگاه ها از وجود این سیستم مدیریت برای جلو گیری از حوادث، مشکلات بهداشتی و محیط زیستی استفاده نمایند. </a:t>
            </a:r>
          </a:p>
          <a:p>
            <a:pPr algn="just" rtl="1"/>
            <a:endParaRPr lang="fa-IR" sz="2800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752" y="82538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634794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620689"/>
            <a:ext cx="5398368" cy="936103"/>
          </a:xfrm>
        </p:spPr>
        <p:txBody>
          <a:bodyPr>
            <a:normAutofit/>
          </a:bodyPr>
          <a:lstStyle/>
          <a:p>
            <a:pPr algn="r"/>
            <a:r>
              <a:rPr lang="fa-IR" sz="4000" dirty="0">
                <a:cs typeface="B Yagut" panose="00000400000000000000" pitchFamily="2" charset="-78"/>
              </a:rPr>
              <a:t>پرسش تمرین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1556792"/>
            <a:ext cx="7560840" cy="4752528"/>
          </a:xfrm>
        </p:spPr>
        <p:txBody>
          <a:bodyPr>
            <a:normAutofit/>
          </a:bodyPr>
          <a:lstStyle/>
          <a:p>
            <a:pPr algn="r"/>
            <a:r>
              <a:rPr lang="fa-IR" sz="2800" dirty="0">
                <a:solidFill>
                  <a:schemeClr val="tx1"/>
                </a:solidFill>
                <a:cs typeface="B Yagut" panose="00000400000000000000" pitchFamily="2" charset="-78"/>
              </a:rPr>
              <a:t>انتظار می رود فراگیران پس از مطالعه این درس بتوانند:</a:t>
            </a:r>
          </a:p>
          <a:p>
            <a:pPr lvl="0" algn="r" rtl="1"/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1- مفهوم   </a:t>
            </a:r>
            <a:r>
              <a:rPr lang="en-US" sz="2800" dirty="0">
                <a:solidFill>
                  <a:prstClr val="black"/>
                </a:solidFill>
                <a:cs typeface="B Yagut" pitchFamily="2" charset="-78"/>
              </a:rPr>
              <a:t>ISO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 را بیان نمایید.</a:t>
            </a:r>
          </a:p>
          <a:p>
            <a:pPr lvl="0" algn="r"/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2- وظیفه سازمان ایزورا توضیح دهید.</a:t>
            </a:r>
          </a:p>
          <a:p>
            <a:pPr lvl="0" algn="r" rtl="1"/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3- استاندارد بين المللي </a:t>
            </a:r>
            <a:r>
              <a:rPr lang="en-US" sz="2800" dirty="0">
                <a:solidFill>
                  <a:prstClr val="black"/>
                </a:solidFill>
                <a:cs typeface="B Yagut" pitchFamily="2" charset="-78"/>
              </a:rPr>
              <a:t>ISO 14000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 را بیان نمایید.</a:t>
            </a:r>
            <a:endParaRPr lang="en-US" sz="2800" dirty="0">
              <a:solidFill>
                <a:prstClr val="black"/>
              </a:solidFill>
              <a:cs typeface="B Yagut" pitchFamily="2" charset="-78"/>
            </a:endParaRPr>
          </a:p>
          <a:p>
            <a:pPr lvl="0" algn="r" rtl="1"/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4- استاندارد بين المللي </a:t>
            </a:r>
            <a:r>
              <a:rPr lang="en-US" sz="2800" dirty="0">
                <a:solidFill>
                  <a:prstClr val="black"/>
                </a:solidFill>
                <a:cs typeface="B Yagut" pitchFamily="2" charset="-78"/>
              </a:rPr>
              <a:t>ISO 22000 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 را توضیح دهند.</a:t>
            </a:r>
          </a:p>
          <a:p>
            <a:pPr lvl="0" algn="r" rtl="1"/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5- مفهوم  </a:t>
            </a:r>
            <a:r>
              <a:rPr lang="en-US" sz="2800" dirty="0">
                <a:solidFill>
                  <a:prstClr val="black"/>
                </a:solidFill>
                <a:cs typeface="B Yagut" pitchFamily="2" charset="-78"/>
              </a:rPr>
              <a:t>OHSAS 18001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  را بیان نمایید.</a:t>
            </a:r>
          </a:p>
          <a:p>
            <a:pPr lvl="0" algn="r" rtl="1"/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6- هدف از </a:t>
            </a:r>
            <a:r>
              <a:rPr lang="en-US" sz="2800" dirty="0">
                <a:solidFill>
                  <a:prstClr val="black"/>
                </a:solidFill>
                <a:cs typeface="B Yagut" pitchFamily="2" charset="-78"/>
              </a:rPr>
              <a:t>OHSAS 18001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 را توضیح دهید.</a:t>
            </a:r>
          </a:p>
          <a:p>
            <a:pPr lvl="0" algn="r" rtl="1"/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7- مزایای </a:t>
            </a:r>
            <a:r>
              <a:rPr lang="en-US" sz="2800" dirty="0">
                <a:solidFill>
                  <a:prstClr val="black"/>
                </a:solidFill>
                <a:cs typeface="B Yagut" pitchFamily="2" charset="-78"/>
              </a:rPr>
              <a:t>OHSAS 18001 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در سازمان ها را توضیح دهید.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620689"/>
            <a:ext cx="304799" cy="30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2107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980728"/>
            <a:ext cx="7632848" cy="5256584"/>
          </a:xfrm>
        </p:spPr>
        <p:txBody>
          <a:bodyPr>
            <a:normAutofit/>
          </a:bodyPr>
          <a:lstStyle/>
          <a:p>
            <a:pPr lvl="0" rtl="1"/>
            <a:r>
              <a:rPr lang="fa-IR" sz="4000" dirty="0">
                <a:solidFill>
                  <a:prstClr val="black"/>
                </a:solidFill>
                <a:ea typeface="+mj-ea"/>
                <a:cs typeface="B Yagut" panose="00000400000000000000" pitchFamily="2" charset="-78"/>
              </a:rPr>
              <a:t>پرسش تمرین</a:t>
            </a:r>
          </a:p>
          <a:p>
            <a:pPr lvl="0" algn="r" rtl="1"/>
            <a:endParaRPr lang="fa-IR" sz="2800" dirty="0">
              <a:solidFill>
                <a:prstClr val="black"/>
              </a:solidFill>
              <a:cs typeface="B Yagut" pitchFamily="2" charset="-78"/>
            </a:endParaRPr>
          </a:p>
          <a:p>
            <a:pPr lvl="0" algn="r" rtl="1"/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8- اجزا </a:t>
            </a:r>
            <a:r>
              <a:rPr lang="en-US" sz="2800" dirty="0">
                <a:solidFill>
                  <a:prstClr val="black"/>
                </a:solidFill>
                <a:cs typeface="B Yagut" pitchFamily="2" charset="-78"/>
              </a:rPr>
              <a:t>HSE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 را بیان نمایید.</a:t>
            </a:r>
          </a:p>
          <a:p>
            <a:pPr lvl="0" algn="r" rtl="1"/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9- شرایط گواهینامه </a:t>
            </a:r>
            <a:r>
              <a:rPr lang="en-US" sz="2800" dirty="0">
                <a:solidFill>
                  <a:prstClr val="black"/>
                </a:solidFill>
                <a:cs typeface="B Yagut" pitchFamily="2" charset="-78"/>
              </a:rPr>
              <a:t>HSE – MS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 را بیان نمایید.</a:t>
            </a:r>
          </a:p>
          <a:p>
            <a:pPr lvl="0" algn="r" rtl="1"/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10- دانشجویان و فراگیران به یکی از سازمان ها یا کارخانه ها برای بازدید مراجعه واز نزدیک با سیستم های مدیریتی ایمنی اشنا شوند.</a:t>
            </a:r>
            <a:endParaRPr lang="en-US" sz="2800" dirty="0">
              <a:solidFill>
                <a:prstClr val="black"/>
              </a:solidFill>
              <a:cs typeface="B Yagut" pitchFamily="2" charset="-78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2556" y="620688"/>
            <a:ext cx="360040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39861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792088"/>
          </a:xfrm>
        </p:spPr>
        <p:txBody>
          <a:bodyPr>
            <a:normAutofit/>
          </a:bodyPr>
          <a:lstStyle/>
          <a:p>
            <a:r>
              <a:rPr lang="fa-IR" sz="4000" dirty="0">
                <a:cs typeface="B Yagut" panose="00000400000000000000" pitchFamily="2" charset="-78"/>
              </a:rPr>
              <a:t>فهرست منابع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1412777"/>
            <a:ext cx="7632848" cy="4824535"/>
          </a:xfrm>
        </p:spPr>
        <p:txBody>
          <a:bodyPr>
            <a:normAutofit fontScale="92500" lnSpcReduction="10000"/>
          </a:bodyPr>
          <a:lstStyle/>
          <a:p>
            <a:pPr algn="just" rtl="1"/>
            <a:r>
              <a:rPr lang="fa-IR" sz="2800" dirty="0">
                <a:solidFill>
                  <a:schemeClr val="tx1"/>
                </a:solidFill>
                <a:cs typeface="B Yagut" panose="00000400000000000000" pitchFamily="2" charset="-78"/>
              </a:rPr>
              <a:t>*جهانگیری، م، نوروزی، م، سیستم های مدیریت یکپارچه سلامت، ایمنی و محیط زیست، تهران، انتشارات فن آوران، چاپ دوم،1394</a:t>
            </a:r>
          </a:p>
          <a:p>
            <a:pPr algn="just" rtl="1"/>
            <a:r>
              <a:rPr lang="fa-IR" sz="2800" dirty="0">
                <a:solidFill>
                  <a:schemeClr val="tx1"/>
                </a:solidFill>
                <a:cs typeface="B Yagut" panose="00000400000000000000" pitchFamily="2" charset="-78"/>
              </a:rPr>
              <a:t>*هویدی، ح، پاداش، ا، راهنمای یکپارچگی سرمایه در سیستم مدیریت بهداشت، ایمنی و محیط زیست، تهران، انتشارات آوای قلم، 1394</a:t>
            </a:r>
          </a:p>
          <a:p>
            <a:pPr algn="just" rtl="1"/>
            <a:r>
              <a:rPr lang="fa-IR" sz="2800" dirty="0">
                <a:solidFill>
                  <a:schemeClr val="tx1"/>
                </a:solidFill>
                <a:cs typeface="B Yagut" panose="00000400000000000000" pitchFamily="2" charset="-78"/>
              </a:rPr>
              <a:t>*کرمی، م، ممیزی سیستم های مدیریت </a:t>
            </a:r>
            <a:r>
              <a:rPr lang="en-US" sz="2800" dirty="0">
                <a:solidFill>
                  <a:schemeClr val="tx1"/>
                </a:solidFill>
                <a:cs typeface="B Yagut" panose="00000400000000000000" pitchFamily="2" charset="-78"/>
              </a:rPr>
              <a:t>HSE، </a:t>
            </a:r>
            <a:r>
              <a:rPr lang="fa-IR" sz="2800" dirty="0">
                <a:solidFill>
                  <a:schemeClr val="tx1"/>
                </a:solidFill>
                <a:cs typeface="B Yagut" panose="00000400000000000000" pitchFamily="2" charset="-78"/>
              </a:rPr>
              <a:t>مشهد، انتشارات امید مهر، چاپ اول، 1391 </a:t>
            </a:r>
          </a:p>
          <a:p>
            <a:pPr algn="just" rtl="1"/>
            <a:r>
              <a:rPr lang="fa-IR" sz="2800" dirty="0">
                <a:solidFill>
                  <a:schemeClr val="tx1"/>
                </a:solidFill>
                <a:cs typeface="B Yagut" panose="00000400000000000000" pitchFamily="2" charset="-78"/>
              </a:rPr>
              <a:t>*بهرام زاده، م، جزوه اموزشی</a:t>
            </a:r>
            <a:r>
              <a:rPr lang="en-US" sz="2800" dirty="0">
                <a:solidFill>
                  <a:schemeClr val="tx1"/>
                </a:solidFill>
                <a:cs typeface="B Yagut" panose="00000400000000000000" pitchFamily="2" charset="-78"/>
              </a:rPr>
              <a:t>HSE</a:t>
            </a:r>
            <a:r>
              <a:rPr lang="fa-IR" sz="2800" dirty="0">
                <a:solidFill>
                  <a:schemeClr val="tx1"/>
                </a:solidFill>
                <a:cs typeface="B Yagut" panose="00000400000000000000" pitchFamily="2" charset="-78"/>
              </a:rPr>
              <a:t> جیست، تهران ، انتشارمرکز آموزش جنوب کشور،94</a:t>
            </a:r>
            <a:endParaRPr lang="en-US" sz="2800" dirty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algn="just" rtl="1"/>
            <a:r>
              <a:rPr lang="en-US" sz="2800" dirty="0">
                <a:solidFill>
                  <a:schemeClr val="tx1"/>
                </a:solidFill>
                <a:cs typeface="B Yagut" panose="00000400000000000000" pitchFamily="2" charset="-78"/>
              </a:rPr>
              <a:t>*</a:t>
            </a:r>
            <a:r>
              <a:rPr lang="fa-IR" sz="2800" dirty="0">
                <a:solidFill>
                  <a:schemeClr val="tx1"/>
                </a:solidFill>
                <a:cs typeface="B Yagut" panose="00000400000000000000" pitchFamily="2" charset="-78"/>
              </a:rPr>
              <a:t>موسسه استاندارد و تحقیقات صنعتی ایران، سیستم های مدیریت ایمنی، بهداشت حرفه ای- الزامات، تهران، انتشاراستاندارد ملی ایران 18001، چاپ اول،1393 </a:t>
            </a:r>
          </a:p>
        </p:txBody>
      </p:sp>
    </p:spTree>
    <p:extLst>
      <p:ext uri="{BB962C8B-B14F-4D97-AF65-F5344CB8AC3E}">
        <p14:creationId xmlns:p14="http://schemas.microsoft.com/office/powerpoint/2010/main" val="3729941395"/>
      </p:ext>
    </p:extLst>
  </p:cSld>
  <p:clrMapOvr>
    <a:masterClrMapping/>
  </p:clrMapOvr>
  <p:transition spd="slow" advClick="0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764704"/>
            <a:ext cx="7772400" cy="1656183"/>
          </a:xfrm>
        </p:spPr>
        <p:txBody>
          <a:bodyPr>
            <a:normAutofit fontScale="90000"/>
          </a:bodyPr>
          <a:lstStyle/>
          <a:p>
            <a:r>
              <a:rPr lang="fa-IR" dirty="0">
                <a:cs typeface="B Yagut" pitchFamily="2" charset="-78"/>
              </a:rPr>
              <a:t>لطفا نظرات و پیشنهادات خود را پیرامون این بسته اموزشی  را به آدرس زیر ارسال کنید</a:t>
            </a:r>
            <a:endParaRPr lang="en-US" dirty="0">
              <a:cs typeface="B Yagut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2856"/>
            <a:ext cx="6800800" cy="3505944"/>
          </a:xfrm>
        </p:spPr>
        <p:txBody>
          <a:bodyPr/>
          <a:lstStyle/>
          <a:p>
            <a:endParaRPr lang="fa-IR" dirty="0">
              <a:solidFill>
                <a:schemeClr val="tx1"/>
              </a:solidFill>
              <a:cs typeface="B Yagut" pitchFamily="2" charset="-78"/>
            </a:endParaRPr>
          </a:p>
          <a:p>
            <a:pPr algn="r"/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دانشگاه علوم پزشکی و خدمات بهداشتی درمانی شیراز</a:t>
            </a:r>
          </a:p>
          <a:p>
            <a:r>
              <a:rPr lang="fa-IR" dirty="0">
                <a:solidFill>
                  <a:schemeClr val="tx1"/>
                </a:solidFill>
                <a:cs typeface="B Yagut" pitchFamily="2" charset="-78"/>
              </a:rPr>
              <a:t>امور بهورزی معاونت بهداشت</a:t>
            </a:r>
          </a:p>
          <a:p>
            <a:r>
              <a:rPr lang="fa-IR" dirty="0">
                <a:solidFill>
                  <a:schemeClr val="tx1"/>
                </a:solidFill>
                <a:cs typeface="B Yagut" pitchFamily="2" charset="-78"/>
              </a:rPr>
              <a:t>پست الکترونیک</a:t>
            </a:r>
          </a:p>
          <a:p>
            <a:r>
              <a:rPr lang="en-US" dirty="0">
                <a:solidFill>
                  <a:schemeClr val="tx1"/>
                </a:solidFill>
                <a:cs typeface="B Yagut" pitchFamily="2" charset="-78"/>
              </a:rPr>
              <a:t>shiraz_behvarz@sums.ac.ir</a:t>
            </a:r>
          </a:p>
        </p:txBody>
      </p:sp>
    </p:spTree>
    <p:extLst>
      <p:ext uri="{BB962C8B-B14F-4D97-AF65-F5344CB8AC3E}">
        <p14:creationId xmlns:p14="http://schemas.microsoft.com/office/powerpoint/2010/main" val="1350704712"/>
      </p:ext>
    </p:extLst>
  </p:cSld>
  <p:clrMapOvr>
    <a:masterClrMapping/>
  </p:clrMapOvr>
  <p:transition spd="slow" advClick="0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332656"/>
            <a:ext cx="7772400" cy="1224135"/>
          </a:xfrm>
        </p:spPr>
        <p:txBody>
          <a:bodyPr>
            <a:normAutofit/>
          </a:bodyPr>
          <a:lstStyle/>
          <a:p>
            <a:r>
              <a:rPr lang="fa-IR" sz="4000" dirty="0">
                <a:cs typeface="B Yagut" pitchFamily="2" charset="-78"/>
              </a:rPr>
              <a:t>اهداف آموزشی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735622"/>
            <a:ext cx="7990656" cy="4357673"/>
          </a:xfrm>
        </p:spPr>
        <p:txBody>
          <a:bodyPr>
            <a:normAutofit/>
          </a:bodyPr>
          <a:lstStyle/>
          <a:p>
            <a:pPr algn="r"/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انتظار می رود فراگیر پس از مطالعه این درس بتواند</a:t>
            </a:r>
          </a:p>
          <a:p>
            <a:pPr algn="r"/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 </a:t>
            </a:r>
          </a:p>
          <a:p>
            <a:pPr algn="r" rtl="1"/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1- مفهوم   </a:t>
            </a:r>
            <a:r>
              <a:rPr lang="en-US" sz="2800" dirty="0">
                <a:solidFill>
                  <a:schemeClr val="tx1"/>
                </a:solidFill>
                <a:cs typeface="B Yagut" pitchFamily="2" charset="-78"/>
              </a:rPr>
              <a:t>ISO</a:t>
            </a: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 را شرح دهد.</a:t>
            </a:r>
          </a:p>
          <a:p>
            <a:pPr algn="r"/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2- اهمیت وظیفه سازمان ایزورا شرح دهد. </a:t>
            </a:r>
          </a:p>
          <a:p>
            <a:pPr algn="r" rtl="1"/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3- استاندارد بين المللي </a:t>
            </a:r>
            <a:r>
              <a:rPr lang="en-US" sz="2800" dirty="0">
                <a:solidFill>
                  <a:schemeClr val="tx1"/>
                </a:solidFill>
                <a:cs typeface="B Yagut" pitchFamily="2" charset="-78"/>
              </a:rPr>
              <a:t>ISO 14000</a:t>
            </a: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 را توضیح دهد.</a:t>
            </a:r>
            <a:endParaRPr lang="en-US" sz="2800" dirty="0">
              <a:solidFill>
                <a:schemeClr val="tx1"/>
              </a:solidFill>
              <a:cs typeface="B Yagut" pitchFamily="2" charset="-78"/>
            </a:endParaRPr>
          </a:p>
          <a:p>
            <a:pPr algn="r" rtl="1"/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4- استاندارد بين المللي </a:t>
            </a:r>
            <a:r>
              <a:rPr lang="en-US" sz="2800" dirty="0">
                <a:solidFill>
                  <a:schemeClr val="tx1"/>
                </a:solidFill>
                <a:cs typeface="B Yagut" pitchFamily="2" charset="-78"/>
              </a:rPr>
              <a:t>ISO 22000 </a:t>
            </a: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 را توضیح دهد.</a:t>
            </a:r>
          </a:p>
          <a:p>
            <a:pPr algn="r" rtl="1"/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5- مفهوم  </a:t>
            </a:r>
            <a:r>
              <a:rPr lang="en-US" sz="2800" dirty="0">
                <a:solidFill>
                  <a:schemeClr val="tx1"/>
                </a:solidFill>
                <a:cs typeface="B Yagut" pitchFamily="2" charset="-78"/>
              </a:rPr>
              <a:t>OHSAS 18001</a:t>
            </a: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  را شرح دهد.</a:t>
            </a:r>
          </a:p>
          <a:p>
            <a:pPr algn="r" rtl="1"/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6- هدف از </a:t>
            </a:r>
            <a:r>
              <a:rPr lang="en-US" sz="2800" dirty="0">
                <a:solidFill>
                  <a:schemeClr val="tx1"/>
                </a:solidFill>
                <a:cs typeface="B Yagut" pitchFamily="2" charset="-78"/>
              </a:rPr>
              <a:t>OHSAS 18001</a:t>
            </a: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 را توضیح دهد.</a:t>
            </a:r>
            <a:endParaRPr lang="en-US" sz="2800" dirty="0">
              <a:solidFill>
                <a:schemeClr val="tx1"/>
              </a:solidFill>
              <a:cs typeface="B Yagut" pitchFamily="2" charset="-78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3378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27217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9572" y="692696"/>
            <a:ext cx="7992888" cy="5832648"/>
          </a:xfrm>
        </p:spPr>
        <p:txBody>
          <a:bodyPr>
            <a:normAutofit/>
          </a:bodyPr>
          <a:lstStyle/>
          <a:p>
            <a:pPr rtl="1"/>
            <a:r>
              <a:rPr lang="fa-IR" sz="4000" dirty="0">
                <a:solidFill>
                  <a:schemeClr val="tx1"/>
                </a:solidFill>
                <a:cs typeface="B Yagut" pitchFamily="2" charset="-78"/>
              </a:rPr>
              <a:t>اهداف آموزشی</a:t>
            </a:r>
          </a:p>
          <a:p>
            <a:pPr algn="just" rtl="1"/>
            <a:endParaRPr lang="fa-IR" sz="2800" dirty="0">
              <a:solidFill>
                <a:schemeClr val="tx1"/>
              </a:solidFill>
              <a:cs typeface="B Yagut" pitchFamily="2" charset="-78"/>
            </a:endParaRPr>
          </a:p>
          <a:p>
            <a:pPr algn="just" rtl="1"/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7- مزایای </a:t>
            </a:r>
            <a:r>
              <a:rPr lang="en-US" sz="2800" dirty="0">
                <a:solidFill>
                  <a:schemeClr val="tx1"/>
                </a:solidFill>
                <a:cs typeface="B Yagut" pitchFamily="2" charset="-78"/>
              </a:rPr>
              <a:t>OHSAS 18001 </a:t>
            </a: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در سازمان ها را توضیح دهد.</a:t>
            </a:r>
          </a:p>
          <a:p>
            <a:pPr algn="just" rtl="1"/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8- </a:t>
            </a:r>
            <a:r>
              <a:rPr lang="en-US" sz="2800" dirty="0">
                <a:solidFill>
                  <a:schemeClr val="tx1"/>
                </a:solidFill>
                <a:cs typeface="B Yagut" pitchFamily="2" charset="-78"/>
              </a:rPr>
              <a:t>HSE</a:t>
            </a: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 چیست.</a:t>
            </a:r>
          </a:p>
          <a:p>
            <a:pPr algn="just" rtl="1"/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9- اجزا </a:t>
            </a:r>
            <a:r>
              <a:rPr lang="en-US" sz="2800" dirty="0">
                <a:solidFill>
                  <a:schemeClr val="tx1"/>
                </a:solidFill>
                <a:cs typeface="B Yagut" pitchFamily="2" charset="-78"/>
              </a:rPr>
              <a:t>HSE</a:t>
            </a: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 را شرح دهد.</a:t>
            </a:r>
          </a:p>
          <a:p>
            <a:pPr algn="just" rtl="1"/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10- شرایط دریافت گواهینامه </a:t>
            </a:r>
            <a:r>
              <a:rPr lang="en-US" sz="2800" dirty="0">
                <a:solidFill>
                  <a:schemeClr val="tx1"/>
                </a:solidFill>
                <a:cs typeface="B Yagut" pitchFamily="2" charset="-78"/>
              </a:rPr>
              <a:t>HSE – MS</a:t>
            </a: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 را توضیح دهد.</a:t>
            </a:r>
          </a:p>
          <a:p>
            <a:pPr algn="just" rtl="1"/>
            <a:endParaRPr lang="en-US" sz="2800" dirty="0">
              <a:solidFill>
                <a:schemeClr val="tx1"/>
              </a:solidFill>
              <a:cs typeface="B Yagut" pitchFamily="2" charset="-78"/>
            </a:endParaRPr>
          </a:p>
        </p:txBody>
      </p:sp>
      <p:pic>
        <p:nvPicPr>
          <p:cNvPr id="4" name="Picture 3" descr="تدوین سند چشم‌انداز 10 ساله بهداشت، ایمنی و محیط زیست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293096"/>
            <a:ext cx="6336704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6360" y="116632"/>
            <a:ext cx="271264" cy="27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3878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080119"/>
          </a:xfrm>
        </p:spPr>
        <p:txBody>
          <a:bodyPr>
            <a:normAutofit/>
          </a:bodyPr>
          <a:lstStyle/>
          <a:p>
            <a:r>
              <a:rPr lang="fa-IR" sz="4000" dirty="0">
                <a:cs typeface="B Yagut" pitchFamily="2" charset="-78"/>
              </a:rPr>
              <a:t>فهرست عناوین: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484784"/>
            <a:ext cx="6728792" cy="4536504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(ایزو) چیست</a:t>
            </a:r>
            <a:r>
              <a:rPr lang="en-US" sz="2800" dirty="0">
                <a:solidFill>
                  <a:schemeClr val="tx1"/>
                </a:solidFill>
                <a:cs typeface="B Yagut" pitchFamily="2" charset="-78"/>
              </a:rPr>
              <a:t>ISO </a:t>
            </a: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-  </a:t>
            </a:r>
          </a:p>
          <a:p>
            <a:pPr marL="457200" indent="-457200" algn="r" rtl="1">
              <a:buFontTx/>
              <a:buChar char="-"/>
            </a:pP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وظیفه سازمان ایزو</a:t>
            </a:r>
          </a:p>
          <a:p>
            <a:pPr marL="457200" indent="-457200" algn="r" rtl="1">
              <a:buFontTx/>
              <a:buChar char="-"/>
            </a:pP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سری استانداردهای ایزو</a:t>
            </a:r>
          </a:p>
          <a:p>
            <a:pPr marL="457200" indent="-457200" algn="r" rtl="1">
              <a:buFontTx/>
              <a:buChar char="-"/>
            </a:pP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 </a:t>
            </a:r>
            <a:r>
              <a:rPr lang="en-US" sz="2800" dirty="0">
                <a:solidFill>
                  <a:schemeClr val="tx1"/>
                </a:solidFill>
                <a:cs typeface="B Yagut" pitchFamily="2" charset="-78"/>
              </a:rPr>
              <a:t>OHSAS 18001</a:t>
            </a: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  چیست</a:t>
            </a:r>
          </a:p>
          <a:p>
            <a:pPr marL="457200" indent="-457200" algn="r" rtl="1">
              <a:buFontTx/>
              <a:buChar char="-"/>
            </a:pP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هدف از </a:t>
            </a:r>
            <a:r>
              <a:rPr lang="en-US" sz="2800" dirty="0">
                <a:solidFill>
                  <a:schemeClr val="tx1"/>
                </a:solidFill>
                <a:cs typeface="B Yagut" pitchFamily="2" charset="-78"/>
              </a:rPr>
              <a:t>OHSAS 18001</a:t>
            </a:r>
            <a:endParaRPr lang="fa-IR" sz="2800" dirty="0">
              <a:solidFill>
                <a:schemeClr val="tx1"/>
              </a:solidFill>
              <a:cs typeface="B Yagut" pitchFamily="2" charset="-78"/>
            </a:endParaRPr>
          </a:p>
          <a:p>
            <a:pPr marL="457200" indent="-457200" algn="r" rtl="1">
              <a:buFontTx/>
              <a:buChar char="-"/>
            </a:pP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مزایای </a:t>
            </a:r>
            <a:r>
              <a:rPr lang="en-US" sz="2800" dirty="0">
                <a:solidFill>
                  <a:schemeClr val="tx1"/>
                </a:solidFill>
                <a:cs typeface="B Yagut" pitchFamily="2" charset="-78"/>
              </a:rPr>
              <a:t>OHSAS 18001 </a:t>
            </a: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در سازمان ها</a:t>
            </a:r>
          </a:p>
          <a:p>
            <a:pPr marL="457200" indent="-457200" algn="r" rtl="1">
              <a:buFontTx/>
              <a:buChar char="-"/>
            </a:pPr>
            <a:r>
              <a:rPr lang="en-US" sz="2800" dirty="0">
                <a:solidFill>
                  <a:schemeClr val="tx1"/>
                </a:solidFill>
                <a:cs typeface="B Yagut" pitchFamily="2" charset="-78"/>
              </a:rPr>
              <a:t>HSE</a:t>
            </a: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 چیست</a:t>
            </a:r>
          </a:p>
          <a:p>
            <a:pPr marL="457200" indent="-457200" algn="r" rtl="1">
              <a:buFontTx/>
              <a:buChar char="-"/>
            </a:pP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اجزا </a:t>
            </a:r>
            <a:r>
              <a:rPr lang="en-US" sz="2800" dirty="0">
                <a:solidFill>
                  <a:schemeClr val="tx1"/>
                </a:solidFill>
                <a:cs typeface="B Yagut" pitchFamily="2" charset="-78"/>
              </a:rPr>
              <a:t>HSE</a:t>
            </a: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 </a:t>
            </a:r>
          </a:p>
          <a:p>
            <a:pPr marL="457200" indent="-457200" algn="r" rtl="1">
              <a:buFontTx/>
              <a:buChar char="-"/>
            </a:pP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چه سازمانی گواهینامه </a:t>
            </a:r>
            <a:r>
              <a:rPr lang="en-US" sz="2800" dirty="0">
                <a:solidFill>
                  <a:schemeClr val="tx1"/>
                </a:solidFill>
                <a:cs typeface="B Yagut" pitchFamily="2" charset="-78"/>
              </a:rPr>
              <a:t>HSE-MS </a:t>
            </a: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را دریافت </a:t>
            </a:r>
            <a:br>
              <a:rPr lang="fa-IR" sz="2800" dirty="0">
                <a:solidFill>
                  <a:schemeClr val="tx1"/>
                </a:solidFill>
                <a:cs typeface="B Yagut" pitchFamily="2" charset="-78"/>
              </a:rPr>
            </a:b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می کند</a:t>
            </a:r>
          </a:p>
          <a:p>
            <a:pPr marL="457200" indent="-457200" algn="r" rtl="1">
              <a:buFontTx/>
              <a:buChar char="-"/>
            </a:pPr>
            <a:endParaRPr lang="fa-IR" sz="2800" dirty="0">
              <a:solidFill>
                <a:schemeClr val="tx1"/>
              </a:solidFill>
              <a:cs typeface="B Yagut" pitchFamily="2" charset="-78"/>
            </a:endParaRPr>
          </a:p>
          <a:p>
            <a:pPr marL="457200" indent="-457200" algn="r" rtl="1">
              <a:buFontTx/>
              <a:buChar char="-"/>
            </a:pPr>
            <a:endParaRPr lang="en-US" sz="2800" dirty="0">
              <a:solidFill>
                <a:schemeClr val="tx1"/>
              </a:solidFill>
              <a:cs typeface="B Yagut" pitchFamily="2" charset="-78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6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884656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936103"/>
          </a:xfrm>
        </p:spPr>
        <p:txBody>
          <a:bodyPr>
            <a:normAutofit/>
          </a:bodyPr>
          <a:lstStyle/>
          <a:p>
            <a:r>
              <a:rPr lang="fa-IR" sz="4000" dirty="0">
                <a:cs typeface="B Yagut" pitchFamily="2" charset="-78"/>
              </a:rPr>
              <a:t>مقدمه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1484784"/>
            <a:ext cx="7848872" cy="4824536"/>
          </a:xfrm>
        </p:spPr>
        <p:txBody>
          <a:bodyPr>
            <a:normAutofit/>
          </a:bodyPr>
          <a:lstStyle/>
          <a:p>
            <a:pPr algn="just" rtl="1"/>
            <a:r>
              <a:rPr lang="fa-IR" dirty="0">
                <a:solidFill>
                  <a:schemeClr val="tx1"/>
                </a:solidFill>
                <a:cs typeface="B Yagut" pitchFamily="2" charset="-78"/>
              </a:rPr>
              <a:t>هرشرکت یا کارخانه در صدد است </a:t>
            </a:r>
          </a:p>
          <a:p>
            <a:pPr algn="just" rtl="1"/>
            <a:r>
              <a:rPr lang="fa-IR" dirty="0">
                <a:solidFill>
                  <a:schemeClr val="tx1"/>
                </a:solidFill>
                <a:cs typeface="B Yagut" pitchFamily="2" charset="-78"/>
              </a:rPr>
              <a:t>يک سيستم مديريت سازمان يافته ايجاد ‌کند که در قالب آن افراد بتوانند به طور منظم براي ان سازمان کار کنند و در مقابل درآمد مطلوب با روش کارآمد و موثر بدست بياورند.</a:t>
            </a:r>
          </a:p>
          <a:p>
            <a:pPr algn="just" rtl="1"/>
            <a:r>
              <a:rPr lang="fa-IR" dirty="0">
                <a:solidFill>
                  <a:schemeClr val="tx1"/>
                </a:solidFill>
                <a:cs typeface="B Yagut" pitchFamily="2" charset="-78"/>
              </a:rPr>
              <a:t>در این درس بطور مختصر در مورد سیستمهای مدیریت کیفیت، ایمنی، بهداشت شغلی و محیط زیست و ضرورت آنها در شرکتها و کارخانه ها بحث خواهیم نمود.</a:t>
            </a:r>
          </a:p>
          <a:p>
            <a:pPr algn="just" rtl="1"/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364" y="404229"/>
            <a:ext cx="377244" cy="37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07409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332657"/>
            <a:ext cx="7486600" cy="792087"/>
          </a:xfrm>
        </p:spPr>
        <p:txBody>
          <a:bodyPr>
            <a:normAutofit/>
          </a:bodyPr>
          <a:lstStyle/>
          <a:p>
            <a:r>
              <a:rPr lang="fa-IR" sz="4000" dirty="0">
                <a:cs typeface="B Yagut" panose="00000400000000000000" pitchFamily="2" charset="-78"/>
              </a:rPr>
              <a:t>(ایزو) چیست</a:t>
            </a:r>
            <a:r>
              <a:rPr lang="en-US" sz="4000" dirty="0">
                <a:cs typeface="B Yagut" panose="00000400000000000000" pitchFamily="2" charset="-78"/>
              </a:rPr>
              <a:t>ISO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1556792"/>
            <a:ext cx="7416824" cy="5040560"/>
          </a:xfrm>
        </p:spPr>
        <p:txBody>
          <a:bodyPr>
            <a:normAutofit lnSpcReduction="10000"/>
          </a:bodyPr>
          <a:lstStyle/>
          <a:p>
            <a:pPr algn="just" rtl="1">
              <a:lnSpc>
                <a:spcPct val="115000"/>
              </a:lnSpc>
              <a:spcAft>
                <a:spcPts val="1000"/>
              </a:spcAft>
            </a:pPr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*  </a:t>
            </a:r>
            <a:r>
              <a:rPr lang="en-US" sz="2800" dirty="0" err="1">
                <a:solidFill>
                  <a:schemeClr val="tx1"/>
                </a:solidFill>
                <a:ea typeface="Calibri"/>
                <a:cs typeface="B Yagut" pitchFamily="2" charset="-78"/>
              </a:rPr>
              <a:t>Iso</a:t>
            </a:r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 </a:t>
            </a:r>
            <a:r>
              <a:rPr lang="ar-SA" dirty="0">
                <a:solidFill>
                  <a:schemeClr val="tx1"/>
                </a:solidFill>
                <a:ea typeface="Calibri"/>
                <a:cs typeface="B Yagut" pitchFamily="2" charset="-78"/>
              </a:rPr>
              <a:t>  </a:t>
            </a:r>
            <a:r>
              <a:rPr lang="ar-SA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از کلمه ای در یونان به نام </a:t>
            </a:r>
            <a:r>
              <a:rPr lang="en-US" sz="2800" dirty="0" err="1">
                <a:solidFill>
                  <a:schemeClr val="tx1"/>
                </a:solidFill>
                <a:ea typeface="Calibri"/>
                <a:cs typeface="B Yagut" pitchFamily="2" charset="-78"/>
              </a:rPr>
              <a:t>Isos</a:t>
            </a:r>
            <a:r>
              <a:rPr lang="ar-SA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 مشتق شده </a:t>
            </a:r>
            <a:endParaRPr lang="fa-IR" sz="2800" dirty="0">
              <a:solidFill>
                <a:schemeClr val="tx1"/>
              </a:solidFill>
              <a:ea typeface="Calibri"/>
              <a:cs typeface="B Yagut" pitchFamily="2" charset="-78"/>
            </a:endParaRPr>
          </a:p>
          <a:p>
            <a:pPr algn="just" rtl="1">
              <a:lnSpc>
                <a:spcPct val="115000"/>
              </a:lnSpc>
              <a:spcAft>
                <a:spcPts val="1000"/>
              </a:spcAft>
            </a:pPr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* </a:t>
            </a:r>
            <a:r>
              <a:rPr lang="ar-SA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اما سازمان بین المللی استاندارد به لاتین  مخفف </a:t>
            </a:r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کلمه </a:t>
            </a:r>
            <a:r>
              <a:rPr lang="ar-SA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ایزو </a:t>
            </a:r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نیست </a:t>
            </a:r>
            <a:r>
              <a:rPr lang="ar-SA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در  واقع  عبارت</a:t>
            </a:r>
            <a:endParaRPr lang="fa-IR" sz="2800" dirty="0">
              <a:solidFill>
                <a:schemeClr val="tx1"/>
              </a:solidFill>
              <a:ea typeface="Calibri"/>
              <a:cs typeface="B Yagut" pitchFamily="2" charset="-78"/>
            </a:endParaRPr>
          </a:p>
          <a:p>
            <a:pPr algn="just" rtl="1">
              <a:lnSpc>
                <a:spcPct val="115000"/>
              </a:lnSpc>
              <a:spcAft>
                <a:spcPts val="1000"/>
              </a:spcAft>
            </a:pPr>
            <a:r>
              <a:rPr lang="ar-SA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 </a:t>
            </a:r>
            <a:r>
              <a:rPr lang="en-US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International Organization for Standardization</a:t>
            </a:r>
            <a:r>
              <a:rPr lang="ar-SA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 </a:t>
            </a:r>
            <a:endParaRPr lang="fa-IR" sz="2800" dirty="0">
              <a:solidFill>
                <a:schemeClr val="tx1"/>
              </a:solidFill>
              <a:ea typeface="Calibri"/>
              <a:cs typeface="B Yagut" pitchFamily="2" charset="-78"/>
            </a:endParaRPr>
          </a:p>
          <a:p>
            <a:pPr algn="just" rtl="1">
              <a:lnSpc>
                <a:spcPct val="115000"/>
              </a:lnSpc>
              <a:spcAft>
                <a:spcPts val="1000"/>
              </a:spcAft>
            </a:pPr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(به مفهوم سازمان بین المللی استاندارد سازی می باشد)</a:t>
            </a:r>
          </a:p>
          <a:p>
            <a:pPr algn="just" rtl="1">
              <a:lnSpc>
                <a:spcPct val="115000"/>
              </a:lnSpc>
              <a:spcAft>
                <a:spcPts val="1000"/>
              </a:spcAft>
            </a:pPr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* </a:t>
            </a:r>
            <a:r>
              <a:rPr lang="ar-SA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بصورت مخفف می شود</a:t>
            </a:r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ea typeface="Calibri"/>
                <a:cs typeface="B Yagut" pitchFamily="2" charset="-78"/>
              </a:rPr>
              <a:t>Ios</a:t>
            </a:r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 </a:t>
            </a:r>
            <a:r>
              <a:rPr lang="ar-SA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 که بنابراین </a:t>
            </a:r>
            <a:r>
              <a:rPr lang="en-US" sz="2800" dirty="0" err="1">
                <a:solidFill>
                  <a:schemeClr val="tx1"/>
                </a:solidFill>
                <a:ea typeface="Calibri"/>
                <a:cs typeface="B Yagut" pitchFamily="2" charset="-78"/>
              </a:rPr>
              <a:t>Iso</a:t>
            </a:r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 (ایزو)</a:t>
            </a:r>
            <a:r>
              <a:rPr lang="ar-SA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 مشتق این عبارت نیست</a:t>
            </a:r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، اما در لفظ به این نام خوانده می شود.</a:t>
            </a:r>
            <a:endParaRPr lang="en-US" sz="2800" dirty="0">
              <a:solidFill>
                <a:schemeClr val="tx1"/>
              </a:solidFill>
              <a:ea typeface="Calibri"/>
              <a:cs typeface="B Yagut" pitchFamily="2" charset="-78"/>
            </a:endParaRPr>
          </a:p>
          <a:p>
            <a:pPr algn="just"/>
            <a:endParaRPr lang="en-US" dirty="0">
              <a:cs typeface="B Yagut" pitchFamily="2" charset="-78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4507" y="308656"/>
            <a:ext cx="420043" cy="42004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91364" cy="1299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4885339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980728"/>
            <a:ext cx="7768952" cy="5184576"/>
          </a:xfrm>
        </p:spPr>
        <p:txBody>
          <a:bodyPr>
            <a:noAutofit/>
          </a:bodyPr>
          <a:lstStyle/>
          <a:p>
            <a:pPr algn="just" rtl="1">
              <a:lnSpc>
                <a:spcPct val="115000"/>
              </a:lnSpc>
              <a:spcAft>
                <a:spcPts val="1000"/>
              </a:spcAft>
            </a:pPr>
            <a:r>
              <a:rPr lang="ar-SA" sz="4000" dirty="0">
                <a:solidFill>
                  <a:schemeClr val="tx1"/>
                </a:solidFill>
                <a:ea typeface="Calibri"/>
                <a:cs typeface="B Yagut" pitchFamily="2" charset="-78"/>
              </a:rPr>
              <a:t>وظیفه سازمان ایزو ( </a:t>
            </a:r>
            <a:r>
              <a:rPr lang="en-US" sz="4000" dirty="0" err="1">
                <a:solidFill>
                  <a:schemeClr val="tx1"/>
                </a:solidFill>
                <a:ea typeface="Calibri"/>
                <a:cs typeface="B Yagut" pitchFamily="2" charset="-78"/>
              </a:rPr>
              <a:t>Iso</a:t>
            </a:r>
            <a:r>
              <a:rPr lang="ar-SA" sz="4000" dirty="0">
                <a:solidFill>
                  <a:schemeClr val="tx1"/>
                </a:solidFill>
                <a:ea typeface="Calibri"/>
                <a:cs typeface="B Yagut" pitchFamily="2" charset="-78"/>
              </a:rPr>
              <a:t>)</a:t>
            </a:r>
            <a:r>
              <a:rPr lang="fa-IR" sz="4000" dirty="0">
                <a:solidFill>
                  <a:schemeClr val="tx1"/>
                </a:solidFill>
                <a:ea typeface="Calibri"/>
                <a:cs typeface="B Yagut" pitchFamily="2" charset="-78"/>
              </a:rPr>
              <a:t>:</a:t>
            </a:r>
          </a:p>
          <a:p>
            <a:pPr algn="just" rtl="1">
              <a:lnSpc>
                <a:spcPct val="115000"/>
              </a:lnSpc>
              <a:spcAft>
                <a:spcPts val="1000"/>
              </a:spcAft>
            </a:pPr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*</a:t>
            </a:r>
            <a:r>
              <a:rPr lang="ar-SA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 تدوین استاندارد های بین المللی </a:t>
            </a:r>
            <a:endParaRPr lang="fa-IR" sz="2800" dirty="0">
              <a:solidFill>
                <a:schemeClr val="tx1"/>
              </a:solidFill>
              <a:ea typeface="Calibri"/>
              <a:cs typeface="B Yagut" pitchFamily="2" charset="-78"/>
            </a:endParaRPr>
          </a:p>
          <a:p>
            <a:pPr algn="just" rtl="1">
              <a:lnSpc>
                <a:spcPct val="115000"/>
              </a:lnSpc>
              <a:spcAft>
                <a:spcPts val="1000"/>
              </a:spcAft>
            </a:pPr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*</a:t>
            </a:r>
            <a:r>
              <a:rPr lang="ar-SA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به خواسته ها و شرایط قانونی همه کشور ها </a:t>
            </a:r>
            <a:endParaRPr lang="fa-IR" sz="2800" dirty="0">
              <a:solidFill>
                <a:schemeClr val="tx1"/>
              </a:solidFill>
              <a:ea typeface="Calibri"/>
              <a:cs typeface="B Yagut" pitchFamily="2" charset="-78"/>
            </a:endParaRPr>
          </a:p>
          <a:p>
            <a:pPr algn="just" rtl="1">
              <a:lnSpc>
                <a:spcPct val="115000"/>
              </a:lnSpc>
              <a:spcAft>
                <a:spcPts val="1000"/>
              </a:spcAft>
            </a:pPr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*</a:t>
            </a:r>
            <a:r>
              <a:rPr lang="ar-SA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 به منظور یکپارچه سازی همه فرآیند ها و روال انجام کارها </a:t>
            </a:r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*</a:t>
            </a:r>
            <a:r>
              <a:rPr lang="ar-SA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با هدف تسهیل در تولید و توسعه روز افزون تولیدات و خدمات در سایه حمایت از تولید کننده و مصرف کننده می باشد.</a:t>
            </a:r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 </a:t>
            </a:r>
          </a:p>
          <a:p>
            <a:pPr algn="just" rtl="1">
              <a:lnSpc>
                <a:spcPct val="115000"/>
              </a:lnSpc>
              <a:spcAft>
                <a:spcPts val="1000"/>
              </a:spcAft>
            </a:pPr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(و می توان گفت ایزو کیفیت</a:t>
            </a:r>
            <a:r>
              <a:rPr lang="ar-SA" sz="2800" dirty="0">
                <a:ea typeface="Calibri"/>
                <a:cs typeface="B Yagut" pitchFamily="2" charset="-78"/>
              </a:rPr>
              <a:t> </a:t>
            </a:r>
            <a:r>
              <a:rPr lang="ar-SA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سیستم مدیریت </a:t>
            </a:r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کالا</a:t>
            </a:r>
            <a:r>
              <a:rPr lang="en-US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 </a:t>
            </a:r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می باشد.)</a:t>
            </a:r>
            <a:endParaRPr lang="en-US" sz="2800" dirty="0">
              <a:solidFill>
                <a:schemeClr val="tx1"/>
              </a:solidFill>
              <a:cs typeface="B Yagut" pitchFamily="2" charset="-78"/>
            </a:endParaRPr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476672"/>
            <a:ext cx="393576" cy="39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19535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836712"/>
            <a:ext cx="7560840" cy="5688632"/>
          </a:xfrm>
        </p:spPr>
        <p:txBody>
          <a:bodyPr>
            <a:normAutofit/>
          </a:bodyPr>
          <a:lstStyle/>
          <a:p>
            <a:pPr lvl="0" algn="just" rtl="1">
              <a:lnSpc>
                <a:spcPct val="115000"/>
              </a:lnSpc>
              <a:spcAft>
                <a:spcPts val="1000"/>
              </a:spcAft>
            </a:pPr>
            <a:r>
              <a:rPr lang="ar-SA" sz="4000" dirty="0">
                <a:solidFill>
                  <a:prstClr val="black"/>
                </a:solidFill>
                <a:ea typeface="Calibri"/>
                <a:cs typeface="B Yagut" pitchFamily="2" charset="-78"/>
              </a:rPr>
              <a:t>وظیفه سازمان ایزو ( </a:t>
            </a:r>
            <a:r>
              <a:rPr lang="en-US" sz="4000" dirty="0" err="1">
                <a:solidFill>
                  <a:prstClr val="black"/>
                </a:solidFill>
                <a:ea typeface="Calibri"/>
                <a:cs typeface="B Yagut" pitchFamily="2" charset="-78"/>
              </a:rPr>
              <a:t>Iso</a:t>
            </a:r>
            <a:r>
              <a:rPr lang="ar-SA" sz="4000" dirty="0">
                <a:solidFill>
                  <a:prstClr val="black"/>
                </a:solidFill>
                <a:ea typeface="Calibri"/>
                <a:cs typeface="B Yagut" pitchFamily="2" charset="-78"/>
              </a:rPr>
              <a:t>)</a:t>
            </a:r>
            <a:r>
              <a:rPr lang="fa-IR" sz="4000" dirty="0">
                <a:solidFill>
                  <a:prstClr val="black"/>
                </a:solidFill>
                <a:ea typeface="Calibri"/>
                <a:cs typeface="B Yagut" pitchFamily="2" charset="-78"/>
              </a:rPr>
              <a:t>:</a:t>
            </a:r>
          </a:p>
          <a:p>
            <a:pPr marL="457200" lvl="0" indent="-457200" algn="justLow" rtl="1">
              <a:lnSpc>
                <a:spcPct val="115000"/>
              </a:lnSpc>
              <a:spcAft>
                <a:spcPts val="1000"/>
              </a:spcAft>
              <a:buFont typeface="Arial" charset="0"/>
              <a:buChar char="•"/>
            </a:pPr>
            <a:endParaRPr lang="fa-IR" sz="2800" dirty="0">
              <a:solidFill>
                <a:schemeClr val="tx1"/>
              </a:solidFill>
              <a:cs typeface="B Yagut" pitchFamily="2" charset="-78"/>
            </a:endParaRPr>
          </a:p>
          <a:p>
            <a:pPr marL="457200" lvl="0" indent="-457200" algn="justLow" rtl="1">
              <a:lnSpc>
                <a:spcPct val="115000"/>
              </a:lnSpc>
              <a:spcAft>
                <a:spcPts val="1000"/>
              </a:spcAft>
              <a:buFont typeface="Arial" charset="0"/>
              <a:buChar char="•"/>
            </a:pP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این سازمان در حال حاضر بیش از147 عضو دارد که ایران و سازمان استاندارد ملی ایران یکی از این اعضا و از اعضا اصلی محسوب می شود</a:t>
            </a:r>
            <a:r>
              <a:rPr lang="fa-IR" sz="2800" dirty="0">
                <a:cs typeface="B Yagut" pitchFamily="2" charset="-78"/>
              </a:rPr>
              <a:t>.</a:t>
            </a:r>
          </a:p>
          <a:p>
            <a:pPr marL="457200" lvl="0" indent="-457200" algn="justLow" rtl="1">
              <a:lnSpc>
                <a:spcPct val="115000"/>
              </a:lnSpc>
              <a:spcAft>
                <a:spcPts val="1000"/>
              </a:spcAft>
              <a:buFont typeface="Arial" charset="0"/>
              <a:buChar char="•"/>
            </a:pPr>
            <a:endParaRPr lang="en-US" sz="2800" dirty="0">
              <a:cs typeface="B Yagut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3" y="4293096"/>
            <a:ext cx="4968552" cy="230425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992" y="225687"/>
            <a:ext cx="393576" cy="39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08377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شیراز</_x062f__x0627__x0646__x0634__x06af__x0627__x0647_>
    <_x0646__x0648__x0639__x0020__x062d__x06cc__x0637__x0647_ xmlns="12fdc5dc-769e-4543-b10d-fbea3dac4417">بهداشت حرفه‌اي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5NN7CDR5NKU2-831-777</_dlc_DocId>
    <_dlc_DocIdUrl xmlns="1047730d-92e1-4018-9084-d932fd3a7f58">
      <Url>http://www.health.gov.ir/hnd/_layouts/DocIdRedir.aspx?ID=5NN7CDR5NKU2-831-777</Url>
      <Description>5NN7CDR5NKU2-831-777</Description>
    </_dlc_DocIdUrl>
  </documentManagement>
</p:properties>
</file>

<file path=customXml/itemProps1.xml><?xml version="1.0" encoding="utf-8"?>
<ds:datastoreItem xmlns:ds="http://schemas.openxmlformats.org/officeDocument/2006/customXml" ds:itemID="{48885A53-A65C-46A6-8DEF-73D247ADC4D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7FA8F9-5817-4ABE-B0F4-611B3F59571F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60CA7DCC-63FC-4D51-B971-B0544E099D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B1223554-5DF4-485C-AB6C-C3D1EFCDC8E4}">
  <ds:schemaRefs>
    <ds:schemaRef ds:uri="http://purl.org/dc/elements/1.1/"/>
    <ds:schemaRef ds:uri="http://purl.org/dc/terms/"/>
    <ds:schemaRef ds:uri="http://purl.org/dc/dcmitype/"/>
    <ds:schemaRef ds:uri="http://schemas.microsoft.com/office/2006/metadata/properties"/>
    <ds:schemaRef ds:uri="http://www.w3.org/XML/1998/namespace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047730d-92e1-4018-9084-d932fd3a7f5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2628</TotalTime>
  <Words>1398</Words>
  <Application>Microsoft Office PowerPoint</Application>
  <PresentationFormat>On-screen Show (4:3)</PresentationFormat>
  <Paragraphs>165</Paragraphs>
  <Slides>25</Slides>
  <Notes>2</Notes>
  <HiddenSlides>0</HiddenSlides>
  <MMClips>23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B Yagut</vt:lpstr>
      <vt:lpstr>Times New Roman</vt:lpstr>
      <vt:lpstr>Arial</vt:lpstr>
      <vt:lpstr>Calibri</vt:lpstr>
      <vt:lpstr>Office Theme</vt:lpstr>
      <vt:lpstr>PowerPoint Presentation</vt:lpstr>
      <vt:lpstr>مشخصات سند</vt:lpstr>
      <vt:lpstr>اهداف آموزشی</vt:lpstr>
      <vt:lpstr>PowerPoint Presentation</vt:lpstr>
      <vt:lpstr>فهرست عناوین:</vt:lpstr>
      <vt:lpstr>مقدمه</vt:lpstr>
      <vt:lpstr>(ایزو) چیستISO </vt:lpstr>
      <vt:lpstr>PowerPoint Presentation</vt:lpstr>
      <vt:lpstr>PowerPoint Presentation</vt:lpstr>
      <vt:lpstr>سری استانداردهای ایزو((Iso </vt:lpstr>
      <vt:lpstr>PowerPoint Presentation</vt:lpstr>
      <vt:lpstr>PowerPoint Presentation</vt:lpstr>
      <vt:lpstr> چیستOHSAS 18001</vt:lpstr>
      <vt:lpstr>هدف از OHSAS 18001</vt:lpstr>
      <vt:lpstr>مزایای OHSAS 18001  در سازمان ها:</vt:lpstr>
      <vt:lpstr>  چیستHSE </vt:lpstr>
      <vt:lpstr>اجزا HSE:</vt:lpstr>
      <vt:lpstr>PowerPoint Presentation</vt:lpstr>
      <vt:lpstr>PowerPoint Presentation</vt:lpstr>
      <vt:lpstr>چه سازمانی گواهینامه HSE-MS را دریافت  می کند:        </vt:lpstr>
      <vt:lpstr>خلاصه مطالب و نتیجه گیری</vt:lpstr>
      <vt:lpstr>پرسش تمرین</vt:lpstr>
      <vt:lpstr>PowerPoint Presentation</vt:lpstr>
      <vt:lpstr>فهرست منابع</vt:lpstr>
      <vt:lpstr>لطفا نظرات و پیشنهادات خود را پیرامون این بسته اموزشی  را به آدرس زیر ارسال کنید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سیستم مدیریت کیفیت</dc:title>
  <dc:creator>teach</dc:creator>
  <cp:lastModifiedBy>Sima Jalali</cp:lastModifiedBy>
  <cp:revision>411</cp:revision>
  <dcterms:created xsi:type="dcterms:W3CDTF">2020-04-26T07:39:31Z</dcterms:created>
  <dcterms:modified xsi:type="dcterms:W3CDTF">2020-12-07T06:07:43Z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f7e6e4b0-20d1-4cc8-9d8e-a3d1c86b3b54</vt:lpwstr>
  </property>
</Properties>
</file>